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3" r:id="rId3"/>
    <p:sldId id="287" r:id="rId4"/>
    <p:sldId id="258" r:id="rId5"/>
    <p:sldId id="257" r:id="rId6"/>
    <p:sldId id="260" r:id="rId7"/>
    <p:sldId id="259" r:id="rId8"/>
    <p:sldId id="288" r:id="rId9"/>
    <p:sldId id="261" r:id="rId10"/>
    <p:sldId id="289" r:id="rId11"/>
    <p:sldId id="262" r:id="rId12"/>
    <p:sldId id="290" r:id="rId13"/>
    <p:sldId id="264" r:id="rId14"/>
    <p:sldId id="270" r:id="rId15"/>
    <p:sldId id="271" r:id="rId16"/>
    <p:sldId id="266" r:id="rId17"/>
    <p:sldId id="320" r:id="rId18"/>
    <p:sldId id="265" r:id="rId19"/>
    <p:sldId id="298" r:id="rId20"/>
    <p:sldId id="299" r:id="rId21"/>
    <p:sldId id="291" r:id="rId22"/>
    <p:sldId id="303" r:id="rId23"/>
    <p:sldId id="301" r:id="rId24"/>
    <p:sldId id="302" r:id="rId25"/>
    <p:sldId id="321" r:id="rId26"/>
    <p:sldId id="304" r:id="rId27"/>
    <p:sldId id="305" r:id="rId28"/>
    <p:sldId id="307" r:id="rId29"/>
    <p:sldId id="306" r:id="rId30"/>
    <p:sldId id="292" r:id="rId31"/>
    <p:sldId id="322" r:id="rId32"/>
    <p:sldId id="323" r:id="rId33"/>
    <p:sldId id="324" r:id="rId34"/>
    <p:sldId id="326" r:id="rId35"/>
    <p:sldId id="308" r:id="rId36"/>
    <p:sldId id="327" r:id="rId37"/>
    <p:sldId id="329" r:id="rId38"/>
    <p:sldId id="330" r:id="rId39"/>
    <p:sldId id="293" r:id="rId40"/>
    <p:sldId id="267" r:id="rId41"/>
    <p:sldId id="294" r:id="rId42"/>
    <p:sldId id="295" r:id="rId43"/>
    <p:sldId id="296" r:id="rId44"/>
    <p:sldId id="297" r:id="rId45"/>
    <p:sldId id="268" r:id="rId46"/>
    <p:sldId id="26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8EA47-616B-411B-BA07-0E1B0B8E05A3}" v="456" dt="2023-12-05T11:48:22.039"/>
    <p1510:client id="{22ED1719-62B5-EF70-7E3A-B0858F8FE3E4}" v="421" dt="2023-12-05T22:06:29.679"/>
    <p1510:client id="{265AC094-3F52-443C-AB0D-3A349AB7058B}" v="85" dt="2023-12-05T12:30:17.486"/>
    <p1510:client id="{2FC75BA8-08F0-4FB5-9221-8F5CDA63BFDB}" v="33" dt="2023-12-05T22:38:16.015"/>
    <p1510:client id="{48782556-C155-0857-3934-ABAAA526C3B9}" v="1" dt="2023-12-05T23:02:05.113"/>
    <p1510:client id="{A76C1E96-BB79-10F9-7AAF-4A7B59337703}" v="508" dt="2023-12-05T22:38:20.894"/>
    <p1510:client id="{BBA1474E-AE52-719F-00CB-464C5650543D}" v="1059" dt="2023-12-05T22:37:50.690"/>
    <p1510:client id="{E63AB5B0-5B3E-8C15-749C-526748D65753}" v="22" dt="2023-12-14T17:49:07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1:32:08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8705 5808 16383 0 0,'0'11'0'0'0,"0"11"0"0"0,4 9 0 0 0,12 11 0 0 0,7 5 0 0 0,11 3 0 0 0,10-1 0 0 0,3 0 0 0 0,3-2 0 0 0,-3-5 0 0 0,-5-5 0 0 0,-7-6 0 0 0,-5-9 0 0 0,-4-3 0 0 0,-3-5 0 0 0,2-2 0 0 0,1-3 0 0 0,-1 2 0 0 0,0 5 0 0 0,-1 1 0 0 0,-1-3 0 0 0,-5-1 0 0 0,-1-1 0 0 0,4-4 0 0 0,-2 1 0 0 0,0-1 0 0 0,-4 2 0 0 0,0-1 0 0 0,1-2 0 0 0,1-2 0 0 0,2-2 0 0 0,1-2 0 0 0,4 0 0 0 0,-1 3 0 0 0,-1 0 0 0 0,-1 0 0 0 0,0 4 0 0 0,0-1 0 0 0,0-1 0 0 0,1 2 0 0 0,7 0 0 0 0,10 6 0 0 0,5 0 0 0 0,0 2 0 0 0,-4-2 0 0 0,-6 1 0 0 0,-1 1 0 0 0,-2-2 0 0 0,-2 0 0 0 0,-4-2 0 0 0,-5 0 0 0 0,-2 6 0 0 0,-1 0 0 0 0,1 1 0 0 0,4 0 0 0 0,2 1 0 0 0,2-3 0 0 0,-5-1 0 0 0,-2-2 0 0 0,-3-1 0 0 0,-2-2 0 0 0,1 0 0 0 0,1 7 0 0 0,-1 3 0 0 0,3-2 0 0 0,-1 0 0 0 0,1 0 0 0 0,-3 1 0 0 0,-1-4 0 0 0,1 0 0 0 0,-1 1 0 0 0,0-3 0 0 0,-2 4 0 0 0,-4 3 0 0 0,1-3 0 0 0,0 0 0 0 0,0-4 0 0 0,0 0 0 0 0,-2 2 0 0 0,6-3 0 0 0,0 0 0 0 0,1 3 0 0 0,-1 5 0 0 0,-3 2 0 0 0,1-1 0 0 0,-2-2 0 0 0,-2 0 0 0 0,1-4 0 0 0,-1-1 0 0 0,-1 1 0 0 0,-2 2 0 0 0,2-3 0 0 0,0 0 0 0 0,0 5 0 0 0,-3 3 0 0 0,3-3 0 0 0,1-1 0 0 0,2 0 0 0 0,-1 1 0 0 0,0 0 0 0 0,1-3 0 0 0,-1 0 0 0 0,-2 3 0 0 0,6-1 0 0 0,1 0 0 0 0,2-3 0 0 0,-2-1 0 0 0,-3 1 0 0 0,0-3 0 0 0,-1 1 0 0 0,-2-2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5:55.6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11245 5265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5:55.6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11245 5265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5:55.6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4273 5212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6:45.4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5305 5781 16383 0 0,'7'0'0'0'0,"3"0"0"0"0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6:45.4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5331 5265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1:32:08.96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8692 5862 16383 0 0,'0'-3'0'0'0,"7"2"0"0"0,14 8 0 0 0,14 15 0 0 0,9 7 0 0 0,16 10 0 0 0,8 2 0 0 0,-4 5 0 0 0,-1-2 0 0 0,-4-8 0 0 0,-12-2 0 0 0,-3-8 0 0 0,-9-4 0 0 0,-7-3 0 0 0,-4-3 0 0 0,-3-2 0 0 0,0-3 0 0 0,-5 1 0 0 0,-1-3 0 0 0,-3 2 0 0 0,0 3 0 0 0,5-2 0 0 0,1 5 0 0 0,-1-1 0 0 0,-1 2 0 0 0,-1-4 0 0 0,1 1 0 0 0,1-3 0 0 0,-2 0 0 0 0,1-1 0 0 0,0 0 0 0 0,6 3 0 0 0,2-1 0 0 0,1 0 0 0 0,0-1 0 0 0,0-3 0 0 0,-2 0 0 0 0,0-1 0 0 0,-4 6 0 0 0,-2 0 0 0 0,4 2 0 0 0,2-3 0 0 0,0-2 0 0 0,-2 0 0 0 0,-3-2 0 0 0,0-3 0 0 0,1-1 0 0 0,1 1 0 0 0,4 0 0 0 0,-2 2 0 0 0,-1 1 0 0 0,0-2 0 0 0,0 2 0 0 0,0 2 0 0 0,0 1 0 0 0,-3 4 0 0 0,-1 1 0 0 0,-4 0 0 0 0,4-2 0 0 0,-2-1 0 0 0,1-1 0 0 0,-2-1 0 0 0,0 2 0 0 0,-3 3 0 0 0,2-2 0 0 0,-3 0 0 0 0,1 5 0 0 0,-1 3 0 0 0,2 1 0 0 0,-2 0 0 0 0,-3 0 0 0 0,2-4 0 0 0,-1-2 0 0 0,6-4 0 0 0,0 0 0 0 0,2 7 0 0 0,1 2 0 0 0,-1 0 0 0 0,-4-1 0 0 0,-1-3 0 0 0,2-6 0 0 0,-1 0 0 0 0,1 0 0 0 0,2-1 0 0 0,-2 0 0 0 0,-2 3 0 0 0,0-2 0 0 0,-2 5 0 0 0,5-2 0 0 0,0 2 0 0 0,-2 0 0 0 0,-3 1 0 0 0,-3 2 0 0 0,0-4 0 0 0,1 0 0 0 0,-2 0 0 0 0,-2 5 0 0 0,-1 2 0 0 0,3 1 0 0 0,8 0 0 0 0,9-5 0 0 0,0-1 0 0 0,1-4 0 0 0,-3-5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2:27.93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18389 4957 16383 0 0,'3'0'0'0'0,"6"0"0"0"0,4 0 0 0 0,12 0 0 0 0,8 0 0 0 0,3 0 0 0 0,-1 0 0 0 0,-3 0 0 0 0,0 0 0 0 0,-1 0 0 0 0,-2 0 0 0 0,1 0 0 0 0,-1 0 0 0 0,3 0 0 0 0,-1 0 0 0 0,-2 0 0 0 0,-6-4 0 0 0,-3-1 0 0 0,-1 0 0 0 0,-1 2 0 0 0,1 0 0 0 0,5 1 0 0 0,5 1 0 0 0,2 1 0 0 0,-1 0 0 0 0,5 0 0 0 0,2 0 0 0 0,-4 0 0 0 0,-2 1 0 0 0,-3-1 0 0 0,-3 0 0 0 0,-2 0 0 0 0,3 0 0 0 0,1 0 0 0 0,-1 4 0 0 0,-1 1 0 0 0,-1-1 0 0 0,-1 0 0 0 0,-1-1 0 0 0,4-2 0 0 0,1 0 0 0 0,-1 0 0 0 0,-1-1 0 0 0,0-1 0 0 0,-2 1 0 0 0,7 0 0 0 0,2 4 0 0 0,-1 0 0 0 0,-1 1 0 0 0,-3-1 0 0 0,-3-2 0 0 0,4 0 0 0 0,-1-1 0 0 0,-1-1 0 0 0,0 0 0 0 0,-2 0 0 0 0,-1 0 0 0 0,10 0 0 0 0,4 0 0 0 0,-1 0 0 0 0,-3 0 0 0 0,0 3 0 0 0,-1 2 0 0 0,-3 0 0 0 0,-2-1 0 0 0,-3-2 0 0 0,-1 0 0 0 0,-1-1 0 0 0,3 3 0 0 0,9 8 0 0 0,9 3 0 0 0,2-2 0 0 0,-4-3 0 0 0,-5-3 0 0 0,-8-11 0 0 0,-2-3 0 0 0,-1-2 0 0 0,-2 1 0 0 0,3 2 0 0 0,1 2 0 0 0,3 2 0 0 0,-4-3 0 0 0,-2 0 0 0 0,-1 0 0 0 0,-2 2 0 0 0,4 0 0 0 0,5 2 0 0 0,-3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2:56.20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18621 4836 16383 0 0,'0'4'0'0'0,"4"1"0"0"0,8 0 0 0 0,7 2 0 0 0,2 1 0 0 0,3-2 0 0 0,11-1 0 0 0,8-2 0 0 0,7 2 0 0 0,7 1 0 0 0,0-1 0 0 0,10-2 0 0 0,8 0 0 0 0,-2-2 0 0 0,-1 0 0 0 0,1-1 0 0 0,0 0 0 0 0,2-1 0 0 0,11 1 0 0 0,5 0 0 0 0,6 0 0 0 0,1 0 0 0 0,-4 0 0 0 0,-12 0 0 0 0,-8-8 0 0 0,-13-2 0 0 0,-13 1 0 0 0,-11 1 0 0 0,-8 3 0 0 0,-2 2 0 0 0,-2 5 0 0 0,3 2 0 0 0,19 4 0 0 0,12 1 0 0 0,0-1 0 0 0,-3 2 0 0 0,1-1 0 0 0,1-2 0 0 0,-2-3 0 0 0,2-1 0 0 0,-7-1 0 0 0,-7-2 0 0 0,-8 0 0 0 0,-6 0 0 0 0,-5 0 0 0 0,-3-1 0 0 0,3 1 0 0 0,0 0 0 0 0,0 0 0 0 0,-1-1 0 0 0,0 1 0 0 0,-1 0 0 0 0,-4 8 0 0 0,-13 2 0 0 0,-19-1 0 0 0,-22-1 0 0 0,-34-3 0 0 0,-47-1 0 0 0,-44-3 0 0 0,-2 0 0 0 0,4-1 0 0 0,17 0 0 0 0,26-1 0 0 0,25 1 0 0 0,24 0 0 0 0,19-1 0 0 0,4 1 0 0 0,-15 0 0 0 0,-3 0 0 0 0,-15-4 0 0 0,-12-1 0 0 0,-14 1 0 0 0,-4 0 0 0 0,-6 1 0 0 0,0 2 0 0 0,-2 0 0 0 0,7 0 0 0 0,6 1 0 0 0,18 1 0 0 0,18-1 0 0 0,9 0 0 0 0,11 0 0 0 0,9 0 0 0 0,7 0 0 0 0,5 0 0 0 0,3 0 0 0 0,1 0 0 0 0,-4 0 0 0 0,-1 0 0 0 0,11 0 0 0 0,12 0 0 0 0,9 0 0 0 0,19 0 0 0 0,57 0 0 0 0,55 0 0 0 0,34 0 0 0 0,17 0 0 0 0,-1 0 0 0 0,-14 0 0 0 0,-30 0 0 0 0,-31 0 0 0 0,-27 0 0 0 0,-26 0 0 0 0,-10 0 0 0 0,-8 0 0 0 0,-6 0 0 0 0,-6 0 0 0 0,-1 0 0 0 0,2 0 0 0 0,0 0 0 0 0,2 0 0 0 0,6 0 0 0 0,1 0 0 0 0,8 0 0 0 0,7 0 0 0 0,16 0 0 0 0,4 0 0 0 0,4 0 0 0 0,7 0 0 0 0,-8 0 0 0 0,-9 0 0 0 0,-5 0 0 0 0,-10 0 0 0 0,0 8 0 0 0,-4 2 0 0 0,-5-1 0 0 0,-1-1 0 0 0,-5-3 0 0 0,-9-9 0 0 0,-10-12 0 0 0,-8-6 0 0 0,-6-3 0 0 0,-4-2 0 0 0,-10 4 0 0 0,-7-1 0 0 0,-5 0 0 0 0,-7 3 0 0 0,-9 2 0 0 0,-10 5 0 0 0,-27-4 0 0 0,-23 2 0 0 0,-3 3 0 0 0,8 5 0 0 0,16 2 0 0 0,17 4 0 0 0,18-3 0 0 0,9 0 0 0 0,6 1 0 0 0,-5 1 0 0 0,0 1 0 0 0,-2 1 0 0 0,0 1 0 0 0,-6 0 0 0 0,1 0 0 0 0,2 0 0 0 0,3 0 0 0 0,-3 0 0 0 0,0 0 0 0 0,2 0 0 0 0,4 1 0 0 0,2-1 0 0 0,-9 0 0 0 0,-9 0 0 0 0,-5 0 0 0 0,3 0 0 0 0,-2 0 0 0 0,4 0 0 0 0,-6 0 0 0 0,3-1 0 0 0,1 1 0 0 0,-1 0 0 0 0,-9 0 0 0 0,3 0 0 0 0,-1 0 0 0 0,5 0 0 0 0,3 1 0 0 0,-11-1 0 0 0,-9 0 0 0 0,-6 0 0 0 0,-7 0 0 0 0,0 0 0 0 0,6 0 0 0 0,4 0 0 0 0,3 0 0 0 0,10 0 0 0 0,6 0 0 0 0,9 0 0 0 0,0 0 0 0 0,3 0 0 0 0,5 0 0 0 0,5 0 0 0 0,-12 0 0 0 0,-10 0 0 0 0,-7 0 0 0 0,2 0 0 0 0,4 0 0 0 0,6 0 0 0 0,12 7 0 0 0,15 3 0 0 0,14 3 0 0 0,23-1 0 0 0,27 2 0 0 0,21-2 0 0 0,14-2 0 0 0,4-4 0 0 0,-4-3 0 0 0,-13-1 0 0 0,-13-2 0 0 0,-9 0 0 0 0,-8 0 0 0 0,4 3 0 0 0,-1 1 0 0 0,0 1 0 0 0,5-2 0 0 0,1 0 0 0 0,5-2 0 0 0,1 0 0 0 0,-2-1 0 0 0,-4 0 0 0 0,-7 0 0 0 0,-7 0 0 0 0,-4 0 0 0 0,-4 0 0 0 0,-2 0 0 0 0,2 0 0 0 0,2 0 0 0 0,-1 0 0 0 0,11 0 0 0 0,2 0 0 0 0,3 0 0 0 0,-2 0 0 0 0,3 0 0 0 0,2 0 0 0 0,5 0 0 0 0,2 0 0 0 0,2 0 0 0 0,4 0 0 0 0,0 0 0 0 0,1 0 0 0 0,-2 7 0 0 0,1 7 0 0 0,5 0 0 0 0,0-2 0 0 0,-7-3 0 0 0,-5-3 0 0 0,-8-2 0 0 0,0-2 0 0 0,-3-2 0 0 0,-1 0 0 0 0,5-1 0 0 0,-3 0 0 0 0,-3 1 0 0 0,-4-1 0 0 0,-5 1 0 0 0,5 0 0 0 0,4 0 0 0 0,6 0 0 0 0,4 0 0 0 0,5 0 0 0 0,5 0 0 0 0,-15 0 0 0 0,-19 0 0 0 0,-23 0 0 0 0,-20 0 0 0 0,-29 0 0 0 0,-20 0 0 0 0,-18 0 0 0 0,-8 0 0 0 0,-3 0 0 0 0,0 0 0 0 0,5 0 0 0 0,9 0 0 0 0,10 0 0 0 0,14 0 0 0 0,-5 0 0 0 0,-6 0 0 0 0,-6 0 0 0 0,-5 0 0 0 0,-7 0 0 0 0,5 0 0 0 0,4 0 0 0 0,3 0 0 0 0,9 0 0 0 0,6 0 0 0 0,9 0 0 0 0,10 0 0 0 0,9 0 0 0 0,7 0 0 0 0,-8 0 0 0 0,-1 0 0 0 0,2 0 0 0 0,3 0 0 0 0,-1 4 0 0 0,1 1 0 0 0,3-1 0 0 0,-9 8 0 0 0,-2 4 0 0 0,-2 0 0 0 0,2 1 0 0 0,1-3 0 0 0,-1 1 0 0 0,-4-3 0 0 0,0-3 0 0 0,5-4 0 0 0,8 2 0 0 0,6 3 0 0 0,3 0 0 0 0,5 5 0 0 0,6 5 0 0 0,4 2 0 0 0,3 1 0 0 0,6 0 0 0 0,13 4 0 0 0,16-3 0 0 0,9-5 0 0 0,9-2 0 0 0,19-5 0 0 0,11-3 0 0 0,4-4 0 0 0,3-3 0 0 0,1-1 0 0 0,7-2 0 0 0,8 1 0 0 0,-1-1 0 0 0,-9 0 0 0 0,-9 1 0 0 0,-9-1 0 0 0,-12 1 0 0 0,-14 0 0 0 0,-12 0 0 0 0,-7 0 0 0 0,-6 0 0 0 0,-4 0 0 0 0,0 0 0 0 0,6 0 0 0 0,4 0 0 0 0,7-4 0 0 0,4-1 0 0 0,8 1 0 0 0,24 0 0 0 0,3 1 0 0 0,5 2 0 0 0,-6 0 0 0 0,1 0 0 0 0,-2 1 0 0 0,-3 0 0 0 0,-5 1 0 0 0,-4-1 0 0 0,-4 0 0 0 0,-1 0 0 0 0,-3 0 0 0 0,1 0 0 0 0,-2 0 0 0 0,-3 0 0 0 0,2 0 0 0 0,3 0 0 0 0,-4 0 0 0 0,-7 0 0 0 0,-8 0 0 0 0,-2 0 0 0 0,-3 0 0 0 0,-3 0 0 0 0,-3 0 0 0 0,-5-7 0 0 0,-3-3 0 0 0,-4-3 0 0 0,-16-3 0 0 0,-14 1 0 0 0,-19 3 0 0 0,-23 3 0 0 0,-15 4 0 0 0,-51-5 0 0 0,-19 0 0 0 0,-1 0 0 0 0,11 3 0 0 0,16-1 0 0 0,-8 0 0 0 0,5 2 0 0 0,17 2 0 0 0,14 2 0 0 0,12 0 0 0 0,11 2 0 0 0,-12 0 0 0 0,-5 0 0 0 0,-1 1 0 0 0,5-1 0 0 0,-6 0 0 0 0,-7 0 0 0 0,-2 0 0 0 0,0 1 0 0 0,-6-9 0 0 0,-4-2 0 0 0,0 1 0 0 0,-4 1 0 0 0,2 3 0 0 0,8 1 0 0 0,17 3 0 0 0,19 0 0 0 0,16 1 0 0 0,20 0 0 0 0,26 1 0 0 0,16-1 0 0 0,21 0 0 0 0,19 1 0 0 0,23-1 0 0 0,12 0 0 0 0,14 0 0 0 0,26 0 0 0 0,9 4 0 0 0,-11 1 0 0 0,-17-1 0 0 0,-19 0 0 0 0,-14-1 0 0 0,-17-2 0 0 0,-12 4 0 0 0,-6 0 0 0 0,-7 0 0 0 0,-6-1 0 0 0,-4-2 0 0 0,-3 0 0 0 0,-2-2 0 0 0,11 0 0 0 0,11 0 0 0 0,1 0 0 0 0,-2 0 0 0 0,-5 0 0 0 0,-5 0 0 0 0,3 0 0 0 0,-1-1 0 0 0,2 1 0 0 0,6 0 0 0 0,-2 0 0 0 0,2 0 0 0 0,-5 0 0 0 0,8 0 0 0 0,-1 0 0 0 0,0 0 0 0 0,0 0 0 0 0,3 0 0 0 0,-2 0 0 0 0,-2 0 0 0 0,4 0 0 0 0,-4 0 0 0 0,-8-3 0 0 0,-14-2 0 0 0,-18-4 0 0 0,-9-3 0 0 0,-1 0 0 0 0,6 1 0 0 0,2-3 0 0 0,5-1 0 0 0,5 3 0 0 0,0 0 0 0 0,3 1 0 0 0,-1 0 0 0 0,-4-3 0 0 0,-2-2 0 0 0,-3-3 0 0 0,-2-1 0 0 0,-1-5 0 0 0,-5 2 0 0 0,-5 1 0 0 0,-5 5 0 0 0,-8 4 0 0 0,-3 2 0 0 0,-5 2 0 0 0,-1 2 0 0 0,-7 3 0 0 0,0 2 0 0 0,-1 2 0 0 0,2 0 0 0 0,0 0 0 0 0,2 1 0 0 0,5-1 0 0 0,2 1 0 0 0,-1-1 0 0 0,-3 0 0 0 0,-3 0 0 0 0,-11 0 0 0 0,-1 0 0 0 0,0 0 0 0 0,4 0 0 0 0,6 0 0 0 0,5 0 0 0 0,5 0 0 0 0,-1 0 0 0 0,-3 0 0 0 0,0 0 0 0 0,2 0 0 0 0,2 0 0 0 0,2 0 0 0 0,1 0 0 0 0,5 4 0 0 0,6 8 0 0 0,16 6 0 0 0,15 1 0 0 0,15-4 0 0 0,18-5 0 0 0,14-3 0 0 0,7-3 0 0 0,0-2 0 0 0,5-2 0 0 0,-3 3 0 0 0,-6 1 0 0 0,-11 0 0 0 0,-8 3 0 0 0,2 0 0 0 0,12-1 0 0 0,9-1 0 0 0,8-2 0 0 0,1-1 0 0 0,-2-2 0 0 0,-11 0 0 0 0,-13 0 0 0 0,-12 0 0 0 0,-10 0 0 0 0,-7-1 0 0 0,-3 1 0 0 0,0 0 0 0 0,2 0 0 0 0,-1 0 0 0 0,-1 0 0 0 0,0 0 0 0 0,0 0 0 0 0,-1 11 0 0 0,-4 8 0 0 0,-5 3 0 0 0,3 3 0 0 0,-1 0 0 0 0,-8-3 0 0 0,-8-3 0 0 0,-7-4 0 0 0,-7 3 0 0 0,-8-2 0 0 0,-18 0 0 0 0,-18 5 0 0 0,-9 3 0 0 0,-8-4 0 0 0,-3-4 0 0 0,9-1 0 0 0,9-4 0 0 0,3-3 0 0 0,1 0 0 0 0,6-1 0 0 0,8-1 0 0 0,8-3 0 0 0,2 0 0 0 0,-4-2 0 0 0,-11-1 0 0 0,-8 0 0 0 0,-10-1 0 0 0,3 1 0 0 0,-2 0 0 0 0,-6-1 0 0 0,2 1 0 0 0,-5 0 0 0 0,2 0 0 0 0,2 0 0 0 0,2 0 0 0 0,9-4 0 0 0,10 0 0 0 0,11-1 0 0 0,7 1 0 0 0,-2 1 0 0 0,-2-2 0 0 0,-15-1 0 0 0,-13 1 0 0 0,-11 1 0 0 0,-3 2 0 0 0,-5 0 0 0 0,9 2 0 0 0,9-1 0 0 0,19 2 0 0 0,29-1 0 0 0,24 0 0 0 0,26 0 0 0 0,17 0 0 0 0,13 1 0 0 0,-2-1 0 0 0,-4 0 0 0 0,-8 0 0 0 0,-1 0 0 0 0,-6 0 0 0 0,9 0 0 0 0,10 0 0 0 0,17 0 0 0 0,25 0 0 0 0,5 0 0 0 0,-7 0 0 0 0,-11 0 0 0 0,-10 0 0 0 0,-10 0 0 0 0,-4 0 0 0 0,-1 0 0 0 0,-1 0 0 0 0,-8 0 0 0 0,-9 0 0 0 0,-14-8 0 0 0,-8-2 0 0 0,-17-3 0 0 0,-39-7 0 0 0,-29 0 0 0 0,-20 4 0 0 0,-14 4 0 0 0,-7 4 0 0 0,-16 4 0 0 0,-3 2 0 0 0,4 1 0 0 0,10 2 0 0 0,9 0 0 0 0,1 0 0 0 0,-1-1 0 0 0,4 1 0 0 0,7-1 0 0 0,14 1 0 0 0,16-1 0 0 0,9 0 0 0 0,9 0 0 0 0,3 0 0 0 0,5 0 0 0 0,6-4 0 0 0,3-1 0 0 0,2 0 0 0 0,0 1 0 0 0,0 2 0 0 0,-2 0 0 0 0,-4 1 0 0 0,-1 8 0 0 0,-2 3 0 0 0,6 3 0 0 0,1 0 0 0 0,1 1 0 0 0,0-2 0 0 0,-1 1 0 0 0,4 2 0 0 0,7-2 0 0 0,10-2 0 0 0,11-4 0 0 0,23-3 0 0 0,28-2 0 0 0,25-2 0 0 0,20 0 0 0 0,36 0 0 0 0,8-1 0 0 0,-17 1 0 0 0,-25 3 0 0 0,-28 1 0 0 0,-23 1 0 0 0,-18-1 0 0 0,-13-2 0 0 0,-7 0 0 0 0,-3-1 0 0 0,-2-1 0 0 0,-3-3 0 0 0,-7-2 0 0 0,-13 0 0 0 0,-19 1 0 0 0,-36 1 0 0 0,-40 1 0 0 0,-17 1 0 0 0,-1 1 0 0 0,14 0 0 0 0,13 0 0 0 0,15 0 0 0 0,18 0 0 0 0,14 0 0 0 0,9 0 0 0 0,6 4 0 0 0,15 1 0 0 0,16 0 0 0 0,10-1 0 0 0,8-2 0 0 0,4 0 0 0 0,-5-5 0 0 0,-10-1 0 0 0,-9-1 0 0 0,-19 1 0 0 0,-25 1 0 0 0,-12 1 0 0 0,1 1 0 0 0,5 1 0 0 0,5 0 0 0 0,14 0 0 0 0,31 0 0 0 0,20 0 0 0 0,21 0 0 0 0,34 0 0 0 0,20 1 0 0 0,8-1 0 0 0,35 0 0 0 0,10-4 0 0 0,-5-1 0 0 0,10 0 0 0 0,-9 1 0 0 0,1 2 0 0 0,-17 0 0 0 0,-22 1 0 0 0,-17 1 0 0 0,-17 0 0 0 0,-16 0 0 0 0,-14 0 0 0 0,-9 0 0 0 0,-4 1 0 0 0,2-1 0 0 0,4 0 0 0 0,10 0 0 0 0,2 0 0 0 0,4 0 0 0 0,9 0 0 0 0,6 0 0 0 0,-1 0 0 0 0,0 0 0 0 0,12 0 0 0 0,-4 0 0 0 0,-6 0 0 0 0,5 0 0 0 0,-7 0 0 0 0,-9 0 0 0 0,-11 0 0 0 0,-9 0 0 0 0,-6 0 0 0 0,-5 0 0 0 0,-5 3 0 0 0,-7 6 0 0 0,-20 12 0 0 0,-22 2 0 0 0,-11-2 0 0 0,-16-2 0 0 0,-32-3 0 0 0,-23-5 0 0 0,-21-4 0 0 0,-4-4 0 0 0,8-1 0 0 0,10-2 0 0 0,8-1 0 0 0,7 0 0 0 0,0 0 0 0 0,7 1 0 0 0,12-1 0 0 0,9 1 0 0 0,12 0 0 0 0,4 0 0 0 0,10 0 0 0 0,9 0 0 0 0,9 3 0 0 0,-2 2 0 0 0,1 0 0 0 0,0-1 0 0 0,1-1 0 0 0,-8-2 0 0 0,-8 0 0 0 0,0-1 0 0 0,1 0 0 0 0,5 0 0 0 0,-1 0 0 0 0,-1 0 0 0 0,-22 0 0 0 0,-11 0 0 0 0,4 0 0 0 0,11-1 0 0 0,13 1 0 0 0,10 0 0 0 0,2 0 0 0 0,3 0 0 0 0,4 0 0 0 0,3-3 0 0 0,4-2 0 0 0,-3 0 0 0 0,-3 1 0 0 0,-9 2 0 0 0,0 0 0 0 0,13 1 0 0 0,26 1 0 0 0,17 0 0 0 0,24 0 0 0 0,23 0 0 0 0,31 0 0 0 0,29 0 0 0 0,16 8 0 0 0,42 2 0 0 0,14-1 0 0 0,-12-1 0 0 0,-19-3 0 0 0,-22-1 0 0 0,-25-2 0 0 0,-25-2 0 0 0,-17-3 0 0 0,-18-3 0 0 0,-11 1 0 0 0,-6 1 0 0 0,-3 1 0 0 0,15 1 0 0 0,1 1 0 0 0,7 1 0 0 0,1-1 0 0 0,0 2 0 0 0,1-1 0 0 0,-6 0 0 0 0,-6 0 0 0 0,0 0 0 0 0,-2 0 0 0 0,14 1 0 0 0,-1-1 0 0 0,-3 0 0 0 0,-8 0 0 0 0,-9 0 0 0 0,-8 0 0 0 0,-6 0 0 0 0,-4 0 0 0 0,-2-1 0 0 0,-9 1 0 0 0,-14 0 0 0 0,-18 0 0 0 0,-20 0 0 0 0,-16 4 0 0 0,-27 1 0 0 0,-14 0 0 0 0,-7-1 0 0 0,-4-2 0 0 0,2 0 0 0 0,7-1 0 0 0,6-1 0 0 0,10 0 0 0 0,9 0 0 0 0,9 0 0 0 0,5 0 0 0 0,0 0 0 0 0,4-1 0 0 0,-5 1 0 0 0,-9 0 0 0 0,-54 0 0 0 0,-27 0 0 0 0,-18 0 0 0 0,-3 0 0 0 0,13 0 0 0 0,15 0 0 0 0,24 0 0 0 0,28 0 0 0 0,23 0 0 0 0,19 0 0 0 0,14 0 0 0 0,10 0 0 0 0,5 0 0 0 0,2 0 0 0 0,0 0 0 0 0,-7 0 0 0 0,-4 0 0 0 0,0 0 0 0 0,1 0 0 0 0,1 0 0 0 0,-2 0 0 0 0,1 0 0 0 0,1 0 0 0 0,1 0 0 0 0,1 0 0 0 0,24 4 0 0 0,23 1 0 0 0,19 0 0 0 0,18-2 0 0 0,5 0 0 0 0,11-1 0 0 0,30-1 0 0 0,12-1 0 0 0,0 0 0 0 0,-8 0 0 0 0,-7 0 0 0 0,-11 0 0 0 0,-13-1 0 0 0,-16 1 0 0 0,-11 0 0 0 0,-15-4 0 0 0,-12-4 0 0 0,-12-9 0 0 0,-7-5 0 0 0,-4-3 0 0 0,-3 0 0 0 0,-1 0 0 0 0,-3 0 0 0 0,-9-2 0 0 0,-16 3 0 0 0,-25 1 0 0 0,-25 6 0 0 0,-22 5 0 0 0,-11 5 0 0 0,-2 3 0 0 0,9 3 0 0 0,18 1 0 0 0,20 1 0 0 0,19 0 0 0 0,21 0 0 0 0,27-1 0 0 0,21 1 0 0 0,12-1 0 0 0,25 0 0 0 0,37 0 0 0 0,33 0 0 0 0,24 0 0 0 0,9 0 0 0 0,-11 0 0 0 0,-24 0 0 0 0,-14 0 0 0 0,-18 0 0 0 0,-11 0 0 0 0,-7 0 0 0 0,-1 0 0 0 0,-10 0 0 0 0,-5 0 0 0 0,-7 0 0 0 0,1 0 0 0 0,-4 0 0 0 0,-6 0 0 0 0,-7 0 0 0 0,-6 0 0 0 0,-3 0 0 0 0,0 0 0 0 0,4 0 0 0 0,0 0 0 0 0,7 0 0 0 0,0 0 0 0 0,1 0 0 0 0,6 0 0 0 0,-1 0 0 0 0,-1 0 0 0 0,-3 0 0 0 0,-6 4 0 0 0,1 1 0 0 0,-3 0 0 0 0,1-2 0 0 0,6 0 0 0 0,0-5 0 0 0,-2-2 0 0 0,-4 0 0 0 0,-3 0 0 0 0,-4 1 0 0 0,2 1 0 0 0,0 1 0 0 0,0 1 0 0 0,-14-1 0 0 0,-15-6 0 0 0,-30-3 0 0 0,-39 1 0 0 0,-37 2 0 0 0,-23 1 0 0 0,-30 7 0 0 0,-9 2 0 0 0,16 1 0 0 0,31 0 0 0 0,29-1 0 0 0,27-1 0 0 0,24 3 0 0 0,13 1 0 0 0,-1-1 0 0 0,3 2 0 0 0,-10 1 0 0 0,-13 5 0 0 0,-13 2 0 0 0,-2 1 0 0 0,-2-2 0 0 0,-8-3 0 0 0,6-4 0 0 0,7-3 0 0 0,3-2 0 0 0,8-1 0 0 0,10-2 0 0 0,7 1 0 0 0,7-1 0 0 0,4 1 0 0 0,-2-1 0 0 0,1 4 0 0 0,0 2 0 0 0,-2 0 0 0 0,2 2 0 0 0,3 1 0 0 0,-7-2 0 0 0,-9 6 0 0 0,-2 1 0 0 0,-1-1 0 0 0,5 0 0 0 0,-1 2 0 0 0,1 2 0 0 0,8 3 0 0 0,0 5 0 0 0,1 2 0 0 0,-5-3 0 0 0,-1-6 0 0 0,0-5 0 0 0,8-2 0 0 0,14-1 0 0 0,16-4 0 0 0,16-2 0 0 0,14-1 0 0 0,10-1 0 0 0,7-1 0 0 0,3-1 0 0 0,3 1 0 0 0,-1-1 0 0 0,13 1 0 0 0,4 0 0 0 0,-2-1 0 0 0,-2 1 0 0 0,-2 0 0 0 0,-6 0 0 0 0,-1 0 0 0 0,-8 0 0 0 0,-5 0 0 0 0,0 0 0 0 0,-5 0 0 0 0,-1 0 0 0 0,10 0 0 0 0,3 0 0 0 0,5 0 0 0 0,-6 0 0 0 0,4 0 0 0 0,-4 0 0 0 0,-8 0 0 0 0,-5 0 0 0 0,10 0 0 0 0,4 0 0 0 0,3 0 0 0 0,6 0 0 0 0,-3 0 0 0 0,-1 0 0 0 0,-7 0 0 0 0,-6 0 0 0 0,-6 0 0 0 0,0 0 0 0 0,2 0 0 0 0,29 0 0 0 0,22 0 0 0 0,2 0 0 0 0,-4 0 0 0 0,-3 0 0 0 0,-5 0 0 0 0,-10 0 0 0 0,-6 0 0 0 0,-11 0 0 0 0,-12 0 0 0 0,-17-7 0 0 0,-20-3 0 0 0,-16 1 0 0 0,-14-3 0 0 0,-6 2 0 0 0,-22 2 0 0 0,-16-1 0 0 0,-9 0 0 0 0,2 3 0 0 0,-2 2 0 0 0,-7 1 0 0 0,-12 2 0 0 0,-4 0 0 0 0,-8 1 0 0 0,-1-7 0 0 0,-1-2 0 0 0,3 0 0 0 0,5 2 0 0 0,8 1 0 0 0,13 3 0 0 0,-4 1 0 0 0,3 2 0 0 0,6 0 0 0 0,5 0 0 0 0,-7 0 0 0 0,0 1 0 0 0,-4-1 0 0 0,4-3 0 0 0,3-2 0 0 0,11 0 0 0 0,4 1 0 0 0,9 2 0 0 0,9 0 0 0 0,7 1 0 0 0,6 1 0 0 0,4 0 0 0 0,2 0 0 0 0,-7 0 0 0 0,-2 0 0 0 0,-3 0 0 0 0,-1 1 0 0 0,0-1 0 0 0,0 0 0 0 0,3 0 0 0 0,7 3 0 0 0,4 2 0 0 0,5 4 0 0 0,5 3 0 0 0,8 1 0 0 0,15-3 0 0 0,36-3 0 0 0,20 5 0 0 0,13 1 0 0 0,8-3 0 0 0,3-2 0 0 0,-3-3 0 0 0,-5-2 0 0 0,-14-2 0 0 0,-12-1 0 0 0,-11 0 0 0 0,-11-1 0 0 0,-4 1 0 0 0,-4-1 0 0 0,0 1 0 0 0,0 0 0 0 0,9 0 0 0 0,2 0 0 0 0,5 0 0 0 0,-1 0 0 0 0,-5 0 0 0 0,-1 0 0 0 0,4 0 0 0 0,-1 0 0 0 0,-5 0 0 0 0,-4 0 0 0 0,-3 0 0 0 0,-4 0 0 0 0,1 0 0 0 0,1 0 0 0 0,-1 0 0 0 0,-1 0 0 0 0,-2 0 0 0 0,0-4 0 0 0,-1-1 0 0 0,4 0 0 0 0,1 2 0 0 0,-1 0 0 0 0,-1 1 0 0 0,0 1 0 0 0,-2 1 0 0 0,0 0 0 0 0,3 0 0 0 0,0-7 0 0 0,1-3 0 0 0,-2 1 0 0 0,-1 2 0 0 0,0 1 0 0 0,-2 3 0 0 0,0 1 0 0 0,4 1 0 0 0,4 1 0 0 0,1 1 0 0 0,0-1 0 0 0,-3 1 0 0 0,2-1 0 0 0,-1 0 0 0 0,-1 0 0 0 0,-3 0 0 0 0,0 0 0 0 0,-2 0 0 0 0,-1 0 0 0 0,4 0 0 0 0,0 0 0 0 0,-3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3:27.3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17941 4199 16383 0 0,'11'-8'0'0'0,"7"-2"0"0"0,5 1 0 0 0,2 1 0 0 0,0 3 0 0 0,4 2 0 0 0,3-3 0 0 0,5 1 0 0 0,0 0 0 0 0,3-2 0 0 0,4-1 0 0 0,-2 2 0 0 0,-2 2 0 0 0,1-2 0 0 0,15-1 0 0 0,2 2 0 0 0,10 1 0 0 0,0 1 0 0 0,0 2 0 0 0,-4 0 0 0 0,-5 1 0 0 0,-10 1 0 0 0,-5-1 0 0 0,-3 0 0 0 0,-1 0 0 0 0,-3 0 0 0 0,6 1 0 0 0,8-1 0 0 0,9 0 0 0 0,3 0 0 0 0,8 0 0 0 0,0 0 0 0 0,-8 0 0 0 0,-1 0 0 0 0,1 0 0 0 0,-3 0 0 0 0,0 0 0 0 0,4 0 0 0 0,-5 0 0 0 0,2 0 0 0 0,-5 0 0 0 0,-9 0 0 0 0,-5 0 0 0 0,-2 0 0 0 0,-4 0 0 0 0,3 0 0 0 0,-2 0 0 0 0,-3 0 0 0 0,8 0 0 0 0,0 0 0 0 0,0 0 0 0 0,8 0 0 0 0,3 0 0 0 0,0 0 0 0 0,-6 0 0 0 0,1 0 0 0 0,-1 0 0 0 0,4 0 0 0 0,-5 0 0 0 0,6 0 0 0 0,-2 0 0 0 0,-3 0 0 0 0,-5 0 0 0 0,-3 0 0 0 0,0 0 0 0 0,-3 0 0 0 0,-8 3 0 0 0,6 2 0 0 0,5 0 0 0 0,7-1 0 0 0,10 2 0 0 0,4 1 0 0 0,-2-2 0 0 0,-7 0 0 0 0,-7-3 0 0 0,-9 0 0 0 0,-2-2 0 0 0,-11 1 0 0 0,-13-2 0 0 0,-11 1 0 0 0,-9 0 0 0 0,-7 0 0 0 0,-4-1 0 0 0,-1 1 0 0 0,-5 0 0 0 0,-1 0 0 0 0,-11 0 0 0 0,-6 0 0 0 0,-5-3 0 0 0,-10-2 0 0 0,-10 0 0 0 0,-10 1 0 0 0,-7 1 0 0 0,1-2 0 0 0,0-1 0 0 0,0 1 0 0 0,4 1 0 0 0,8 2 0 0 0,-1-7 0 0 0,-3-2 0 0 0,-3 2 0 0 0,-17 1 0 0 0,-6 3 0 0 0,-5 2 0 0 0,10 1 0 0 0,11 2 0 0 0,12 0 0 0 0,9 0 0 0 0,12 1 0 0 0,12-1 0 0 0,9-3 0 0 0,4-2 0 0 0,3 1 0 0 0,3 0 0 0 0,-2 1 0 0 0,-8 2 0 0 0,-5 0 0 0 0,-14 0 0 0 0,-13 1 0 0 0,-10 0 0 0 0,-6 1 0 0 0,3-1 0 0 0,7 0 0 0 0,6 0 0 0 0,10 0 0 0 0,8 0 0 0 0,0 0 0 0 0,2 0 0 0 0,-2 0 0 0 0,-23 0 0 0 0,-3 0 0 0 0,8 0 0 0 0,11 0 0 0 0,12 0 0 0 0,9 0 0 0 0,4 0 0 0 0,3 4 0 0 0,3 1 0 0 0,-3 3 0 0 0,-2 1 0 0 0,-2-2 0 0 0,3-1 0 0 0,1 5 0 0 0,2 1 0 0 0,2-2 0 0 0,5 2 0 0 0,6 1 0 0 0,5 4 0 0 0,3 1 0 0 0,4 2 0 0 0,1 2 0 0 0,4-4 0 0 0,6 3 0 0 0,5 2 0 0 0,3-4 0 0 0,6-4 0 0 0,2-2 0 0 0,2-2 0 0 0,13 0 0 0 0,4-2 0 0 0,6-2 0 0 0,5 5 0 0 0,0 1 0 0 0,2-3 0 0 0,6-2 0 0 0,3-3 0 0 0,-2-2 0 0 0,2-2 0 0 0,2 0 0 0 0,-1 2 0 0 0,4 1 0 0 0,-4 1 0 0 0,-1-2 0 0 0,9-1 0 0 0,7 0 0 0 0,0 2 0 0 0,-2 1 0 0 0,-8 0 0 0 0,-5-1 0 0 0,-7-2 0 0 0,-2 0 0 0 0,-5-1 0 0 0,-7-1 0 0 0,0 0 0 0 0,-5 0 0 0 0,-2-1 0 0 0,0 1 0 0 0,4 0 0 0 0,2 0 0 0 0,0 0 0 0 0,4 0 0 0 0,1 0 0 0 0,3 0 0 0 0,6 0 0 0 0,9 0 0 0 0,11 0 0 0 0,6 0 0 0 0,-3 0 0 0 0,2 0 0 0 0,-9 0 0 0 0,-11 0 0 0 0,-12 0 0 0 0,-1-4 0 0 0,3-1 0 0 0,-5 0 0 0 0,-3 2 0 0 0,-3 0 0 0 0,-1 1 0 0 0,-4 1 0 0 0,2 1 0 0 0,-1-7 0 0 0,-5-3 0 0 0,-4 1 0 0 0,-4 1 0 0 0,-3-1 0 0 0,-1 1 0 0 0,2 2 0 0 0,-2-2 0 0 0,-10 0 0 0 0,-14 2 0 0 0,-18 2 0 0 0,-13-3 0 0 0,-12 1 0 0 0,-11-7 0 0 0,2 0 0 0 0,-6 1 0 0 0,0 3 0 0 0,-1-1 0 0 0,2 2 0 0 0,0-2 0 0 0,6 1 0 0 0,0 2 0 0 0,7 2 0 0 0,2 2 0 0 0,-13 1 0 0 0,-9-6 0 0 0,4-2 0 0 0,0 1 0 0 0,7 2 0 0 0,6 2 0 0 0,7 2 0 0 0,7 2 0 0 0,-3 0 0 0 0,3 1 0 0 0,-2 0 0 0 0,-5 1 0 0 0,-10-1 0 0 0,-9 1 0 0 0,-15-1 0 0 0,-25 0 0 0 0,-3 0 0 0 0,5 0 0 0 0,12 0 0 0 0,9 0 0 0 0,6 0 0 0 0,9 0 0 0 0,3 0 0 0 0,4 0 0 0 0,8 0 0 0 0,1 0 0 0 0,1 0 0 0 0,4 0 0 0 0,-2 0 0 0 0,-9 0 0 0 0,-6 0 0 0 0,3 0 0 0 0,3 0 0 0 0,7 0 0 0 0,4 0 0 0 0,4 0 0 0 0,6 0 0 0 0,19 0 0 0 0,15 0 0 0 0,11 0 0 0 0,6 0 0 0 0,16 0 0 0 0,11 0 0 0 0,7 0 0 0 0,4 0 0 0 0,0 0 0 0 0,1 0 0 0 0,-1 0 0 0 0,-1 0 0 0 0,6 0 0 0 0,3 0 0 0 0,5 0 0 0 0,6 7 0 0 0,7 3 0 0 0,5 0 0 0 0,3-3 0 0 0,14-1 0 0 0,1-3 0 0 0,-11 2 0 0 0,-10 1 0 0 0,-8-1 0 0 0,-11-2 0 0 0,-13 0 0 0 0,-11 2 0 0 0,-3 0 0 0 0,-4 0 0 0 0,0-1 0 0 0,11-2 0 0 0,14-1 0 0 0,6 0 0 0 0,1-1 0 0 0,17 0 0 0 0,6 0 0 0 0,-6 0 0 0 0,-5 0 0 0 0,-10-1 0 0 0,-12 1 0 0 0,-5 0 0 0 0,-5 0 0 0 0,-2 0 0 0 0,-6 0 0 0 0,-17 0 0 0 0,-20 0 0 0 0,-39 0 0 0 0,-34-4 0 0 0,-11 0 0 0 0,-3-9 0 0 0,1 0 0 0 0,8 1 0 0 0,5-1 0 0 0,0 1 0 0 0,-3 4 0 0 0,-8 2 0 0 0,-5-4 0 0 0,-2-2 0 0 0,-9 3 0 0 0,-7 1 0 0 0,0 3 0 0 0,-19 3 0 0 0,-4 0 0 0 0,1 2 0 0 0,15 0 0 0 0,11 1 0 0 0,11-1 0 0 0,10 1 0 0 0,12-1 0 0 0,4 0 0 0 0,7 0 0 0 0,2 0 0 0 0,2 0 0 0 0,-1 0 0 0 0,1 0 0 0 0,-2 0 0 0 0,-14 0 0 0 0,-6 0 0 0 0,2 0 0 0 0,9 0 0 0 0,4 0 0 0 0,5 0 0 0 0,8 0 0 0 0,8 0 0 0 0,3 0 0 0 0,4 0 0 0 0,3 0 0 0 0,3 0 0 0 0,2 0 0 0 0,1 0 0 0 0,1 4 0 0 0,-4 1 0 0 0,3 3 0 0 0,12 1 0 0 0,16-2 0 0 0,13-1 0 0 0,12 1 0 0 0,4 0 0 0 0,-1-1 0 0 0,6-2 0 0 0,3-2 0 0 0,-2 0 0 0 0,0-2 0 0 0,-4 0 0 0 0,-1 0 0 0 0,-2 0 0 0 0,4-1 0 0 0,-2 1 0 0 0,10 0 0 0 0,-1 0 0 0 0,8 3 0 0 0,-3 2 0 0 0,-1 0 0 0 0,-5-1 0 0 0,3-1 0 0 0,7-2 0 0 0,7 0 0 0 0,-2-1 0 0 0,-7 1 0 0 0,2-2 0 0 0,-5 1 0 0 0,-6 0 0 0 0,-4 0 0 0 0,-4 0 0 0 0,-5 0 0 0 0,-3 0 0 0 0,-3 3 0 0 0,-2 2 0 0 0,7 0 0 0 0,5-1 0 0 0,2 6 0 0 0,4 1 0 0 0,1 0 0 0 0,-1-3 0 0 0,2-3 0 0 0,-4-2 0 0 0,0-1 0 0 0,4 2 0 0 0,2 1 0 0 0,6-1 0 0 0,-3-1 0 0 0,6 0 0 0 0,5 2 0 0 0,-1 0 0 0 0,3 0 0 0 0,4 6 0 0 0,-4 2 0 0 0,-1-2 0 0 0,11-3 0 0 0,9-3 0 0 0,2-1 0 0 0,-5-3 0 0 0,-12 0 0 0 0,-2-1 0 0 0,-8-1 0 0 0,-9 1 0 0 0,-9-1 0 0 0,-14 1 0 0 0,-14-1 0 0 0,-13 1 0 0 0,-9 0 0 0 0,-13 0 0 0 0,-10 0 0 0 0,-9 0 0 0 0,-12 0 0 0 0,-7 0 0 0 0,0 0 0 0 0,-8 0 0 0 0,2 0 0 0 0,-6 0 0 0 0,2 0 0 0 0,-7 0 0 0 0,-2 0 0 0 0,-1-7 0 0 0,-8-3 0 0 0,-8-3 0 0 0,-8 0 0 0 0,0 3 0 0 0,-5 3 0 0 0,11 3 0 0 0,11 1 0 0 0,10-5 0 0 0,11-2 0 0 0,8 1 0 0 0,6 2 0 0 0,5 2 0 0 0,9 2 0 0 0,7 2 0 0 0,6 0 0 0 0,1 1 0 0 0,2 1 0 0 0,-10-1 0 0 0,-2 1 0 0 0,2-1 0 0 0,-8 4 0 0 0,-7 5 0 0 0,2 0 0 0 0,5 0 0 0 0,3-3 0 0 0,5 2 0 0 0,5 0 0 0 0,12-2 0 0 0,16-2 0 0 0,13-2 0 0 0,9 0 0 0 0,8-2 0 0 0,4 0 0 0 0,4 0 0 0 0,4 0 0 0 0,-2-1 0 0 0,-2 1 0 0 0,-3 0 0 0 0,0 0 0 0 0,-2 0 0 0 0,-1 0 0 0 0,-3 0 0 0 0,-1 0 0 0 0,-1 0 0 0 0,-1 0 0 0 0,4 0 0 0 0,0 0 0 0 0,0 0 0 0 0,3 0 0 0 0,0 0 0 0 0,-1 0 0 0 0,10 0 0 0 0,1 0 0 0 0,3 0 0 0 0,-3 0 0 0 0,-5 0 0 0 0,-3 0 0 0 0,-4 0 0 0 0,-3 0 0 0 0,-2 0 0 0 0,7 0 0 0 0,6 0 0 0 0,4 0 0 0 0,7 0 0 0 0,14 0 0 0 0,11 0 0 0 0,9 0 0 0 0,2 0 0 0 0,-6 0 0 0 0,-11 0 0 0 0,-11 0 0 0 0,-6 0 0 0 0,-7 0 0 0 0,-1-4 0 0 0,9-1 0 0 0,3 0 0 0 0,4 2 0 0 0,-4 0 0 0 0,-7 1 0 0 0,-8 1 0 0 0,-2 1 0 0 0,-4 0 0 0 0,-3 0 0 0 0,1 0 0 0 0,-1 0 0 0 0,3 1 0 0 0,-1-5 0 0 0,-2-1 0 0 0,-1 1 0 0 0,-2 0 0 0 0,-2 1 0 0 0,7 1 0 0 0,2 1 0 0 0,3 1 0 0 0,-1 0 0 0 0,1 0 0 0 0,-1 0 0 0 0,-4 1 0 0 0,-6-9 0 0 0,-7-5 0 0 0,-7-5 0 0 0,-8 1 0 0 0,-13-5 0 0 0,-7 3 0 0 0,-5-1 0 0 0,-2 5 0 0 0,-1-4 0 0 0,1 2 0 0 0,-3 0 0 0 0,-1 3 0 0 0,2 3 0 0 0,1 1 0 0 0,1 2 0 0 0,1 1 0 0 0,-6 3 0 0 0,-5 2 0 0 0,-9 1 0 0 0,1 1 0 0 0,3 0 0 0 0,1 1 0 0 0,-4-1 0 0 0,-6 0 0 0 0,-9 1 0 0 0,-2-1 0 0 0,-3 0 0 0 0,-4 0 0 0 0,-3 0 0 0 0,-12 0 0 0 0,5 0 0 0 0,8 0 0 0 0,5 0 0 0 0,5 0 0 0 0,2 0 0 0 0,-1 0 0 0 0,-4 0 0 0 0,-8 0 0 0 0,-10 7 0 0 0,1 3 0 0 0,3 0 0 0 0,0-3 0 0 0,9 2 0 0 0,8 0 0 0 0,-8-3 0 0 0,0-1 0 0 0,4-3 0 0 0,9 0 0 0 0,3-2 0 0 0,5 0 0 0 0,5 0 0 0 0,4-1 0 0 0,5 1 0 0 0,-2 0 0 0 0,-8 3 0 0 0,-3 2 0 0 0,1 0 0 0 0,-2-1 0 0 0,-1-2 0 0 0,4 0 0 0 0,-2-1 0 0 0,-1-1 0 0 0,4 4 0 0 0,2 1 0 0 0,0-1 0 0 0,3 0 0 0 0,4 6 0 0 0,4 1 0 0 0,7 3 0 0 0,0-1 0 0 0,4 1 0 0 0,4 1 0 0 0,5 3 0 0 0,4 1 0 0 0,3 2 0 0 0,2 4 0 0 0,0 2 0 0 0,1 0 0 0 0,8-1 0 0 0,5-5 0 0 0,5-6 0 0 0,2-5 0 0 0,2-5 0 0 0,0-3 0 0 0,4-2 0 0 0,1-5 0 0 0,0-1 0 0 0,-6-3 0 0 0,-6-8 0 0 0,-5-5 0 0 0,-6-2 0 0 0,-2-4 0 0 0,-3-2 0 0 0,-5 1 0 0 0,-1-2 0 0 0,-7 5 0 0 0,-2 2 0 0 0,-1 5 0 0 0,-3 7 0 0 0,-1 5 0 0 0,-1 10 0 0 0,0 10 0 0 0,3 5 0 0 0,11 0 0 0 0,12-2 0 0 0,12-6 0 0 0,3-6 0 0 0,2-5 0 0 0,1-10 0 0 0,-4-6 0 0 0,-5-4 0 0 0,-4-3 0 0 0,-1 0 0 0 0,-2 0 0 0 0,-2 0 0 0 0,-1-3 0 0 0,-6 3 0 0 0,-6 9 0 0 0,-9 8 0 0 0,-2 8 0 0 0,3 8 0 0 0,3 6 0 0 0,5 4 0 0 0,3 3 0 0 0,3 1 0 0 0,1 4 0 0 0,2 1 0 0 0,-1 0 0 0 0,1-2 0 0 0,0 0 0 0 0,0-3 0 0 0,-1 0 0 0 0,4-4 0 0 0,1 1 0 0 0,3-2 0 0 0,5-4 0 0 0,3-5 0 0 0,3-3 0 0 0,-2-7 0 0 0,-4 0 0 0 0,-4 5 0 0 0,-15 5 0 0 0,-10 4 0 0 0,-2 5 0 0 0,2 2 0 0 0,11-2 0 0 0,10-4 0 0 0,8-5 0 0 0,5-3 0 0 0,0-7 0 0 0,1-3 0 0 0,0-1 0 0 0,-3-4 0 0 0,-4-3 0 0 0,-7 0 0 0 0,-6-2 0 0 0,-5 2 0 0 0,-6 3 0 0 0,-4 3 0 0 0,-8 2 0 0 0,-2 2 0 0 0,-2 1 0 0 0,2 2 0 0 0,0-1 0 0 0,5 4 0 0 0,6 6 0 0 0,6 3 0 0 0,4 5 0 0 0,3 2 0 0 0,2 5 0 0 0,1 3 0 0 0,0-12 0 0 0,0-12 0 0 0,0-10 0 0 0,0-8 0 0 0,-4-5 0 0 0,-2-4 0 0 0,0 0 0 0 0,2-5 0 0 0,0-1 0 0 0,-3 1 0 0 0,0 1 0 0 0,-6 5 0 0 0,-5 7 0 0 0,-4 6 0 0 0,-1 4 0 0 0,2 6 0 0 0,2 4 0 0 0,3 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5:55.6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2924 5358 16383 0 0,'0'4'0'0'0,"0"0"0"0"0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5:55.6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12753 5331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5:55.65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5808 5411 16383 0 0,'3'0'0'0'0,"6"0"0"0"0,4 0 0 0 0,4 0 0 0 0,0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22:05:55.6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8136 5093 16383 0 0,'4'0'0'0'0,"1"0"0"0"0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4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6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4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5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03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4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0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48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2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7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97B19B-AF62-47C3-B9E8-59049E9C9DC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1624C29-6944-4FA2-9608-5396F369390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22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4.png"/><Relationship Id="rId4" Type="http://schemas.openxmlformats.org/officeDocument/2006/relationships/customXml" Target="../ink/ink1.xml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3.xml"/><Relationship Id="rId18" Type="http://schemas.openxmlformats.org/officeDocument/2006/relationships/image" Target="../media/image49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customXml" Target="../ink/ink12.xml"/><Relationship Id="rId17" Type="http://schemas.openxmlformats.org/officeDocument/2006/relationships/image" Target="../media/image48.png"/><Relationship Id="rId2" Type="http://schemas.openxmlformats.org/officeDocument/2006/relationships/customXml" Target="../ink/ink6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customXml" Target="../ink/ink11.xml"/><Relationship Id="rId5" Type="http://schemas.openxmlformats.org/officeDocument/2006/relationships/image" Target="../media/image43.png"/><Relationship Id="rId15" Type="http://schemas.openxmlformats.org/officeDocument/2006/relationships/image" Target="../media/image46.png"/><Relationship Id="rId10" Type="http://schemas.openxmlformats.org/officeDocument/2006/relationships/customXml" Target="../ink/ink10.xml"/><Relationship Id="rId19" Type="http://schemas.openxmlformats.org/officeDocument/2006/relationships/image" Target="../media/image50.png"/><Relationship Id="rId4" Type="http://schemas.openxmlformats.org/officeDocument/2006/relationships/customXml" Target="../ink/ink7.xml"/><Relationship Id="rId9" Type="http://schemas.openxmlformats.org/officeDocument/2006/relationships/image" Target="../media/image45.png"/><Relationship Id="rId14" Type="http://schemas.openxmlformats.org/officeDocument/2006/relationships/customXml" Target="../ink/ink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17FB4-F27B-88B2-17C9-10B9544C8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278" y="639097"/>
            <a:ext cx="5618922" cy="3686015"/>
          </a:xfrm>
        </p:spPr>
        <p:txBody>
          <a:bodyPr>
            <a:noAutofit/>
          </a:bodyPr>
          <a:lstStyle/>
          <a:p>
            <a:r>
              <a:rPr lang="en-US" sz="6600"/>
              <a:t>Is the City of Pittsburgh Truly a Bike Friendly City?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58206-4329-BA9E-8FF9-6A4E24EFC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By: Tony Robol, Ruochong Zhu, &amp; Jorge Cervantes</a:t>
            </a:r>
          </a:p>
        </p:txBody>
      </p:sp>
      <p:pic>
        <p:nvPicPr>
          <p:cNvPr id="1028" name="Picture 4" descr="Where Is Pittsburgh? See Its Map Location and State - A-Z Animals">
            <a:extLst>
              <a:ext uri="{FF2B5EF4-FFF2-40B4-BE49-F238E27FC236}">
                <a16:creationId xmlns:a16="http://schemas.microsoft.com/office/drawing/2014/main" id="{AB578CAD-2B23-6C1D-7F77-69FA441B6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6" r="26124"/>
          <a:stretch/>
        </p:blipFill>
        <p:spPr bwMode="auto">
          <a:xfrm>
            <a:off x="1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75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is Data Cleaning? 3 Examples of How to Clean Data">
            <a:extLst>
              <a:ext uri="{FF2B5EF4-FFF2-40B4-BE49-F238E27FC236}">
                <a16:creationId xmlns:a16="http://schemas.microsoft.com/office/drawing/2014/main" id="{BE3619E9-D0D2-B9CC-24B5-E81E479ED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6116"/>
            <a:ext cx="1143000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7BD91-9F8E-7A9C-90CF-3CA01FFC7DE5}"/>
              </a:ext>
            </a:extLst>
          </p:cNvPr>
          <p:cNvSpPr txBox="1"/>
          <p:nvPr/>
        </p:nvSpPr>
        <p:spPr>
          <a:xfrm>
            <a:off x="2411328" y="6370274"/>
            <a:ext cx="7369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POGOH – Data Cleaning Process</a:t>
            </a:r>
          </a:p>
        </p:txBody>
      </p:sp>
    </p:spTree>
    <p:extLst>
      <p:ext uri="{BB962C8B-B14F-4D97-AF65-F5344CB8AC3E}">
        <p14:creationId xmlns:p14="http://schemas.microsoft.com/office/powerpoint/2010/main" val="361452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C342-AD9B-E255-AAE4-7EA8DE03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POGOH – Data Cleaning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55B2-807D-C2FB-74A2-A727A9B59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Download POGOH  and Bike Lanes Data from the </a:t>
            </a:r>
            <a:r>
              <a:rPr lang="en-US" b="1" i="1" dirty="0"/>
              <a:t>Western Pennsylvania Regional Data Center</a:t>
            </a:r>
          </a:p>
          <a:p>
            <a:pPr marL="383540" lvl="1"/>
            <a:r>
              <a:rPr lang="en-US" dirty="0"/>
              <a:t>Download past 12 months of POGOH Trip Data.</a:t>
            </a:r>
            <a:endParaRPr lang="en-US">
              <a:cs typeface="Calibri" panose="020F0502020204030204"/>
            </a:endParaRPr>
          </a:p>
          <a:p>
            <a:pPr marL="383540" lvl="1"/>
            <a:endParaRPr lang="en-US">
              <a:cs typeface="Calibri" panose="020F0502020204030204"/>
            </a:endParaRPr>
          </a:p>
          <a:p>
            <a:pPr marL="383540" lvl="1"/>
            <a:r>
              <a:rPr lang="en-US" dirty="0"/>
              <a:t>Download POGOH Station Locations from February 2023 to October 2023.</a:t>
            </a:r>
            <a:endParaRPr lang="en-US">
              <a:cs typeface="Calibri" panose="020F0502020204030204"/>
            </a:endParaRPr>
          </a:p>
          <a:p>
            <a:pPr marL="383540" lvl="1"/>
            <a:endParaRPr lang="en-US">
              <a:cs typeface="Calibri" panose="020F0502020204030204"/>
            </a:endParaRPr>
          </a:p>
          <a:p>
            <a:pPr marL="383540" lvl="1"/>
            <a:r>
              <a:rPr lang="en-US" dirty="0"/>
              <a:t>Download On-road Bicycle Pavement Markings.</a:t>
            </a:r>
            <a:endParaRPr lang="en-US">
              <a:cs typeface="Calibri" panose="020F0502020204030204"/>
            </a:endParaRPr>
          </a:p>
          <a:p>
            <a:pPr marL="383540" lvl="1"/>
            <a:endParaRPr lang="en-US">
              <a:cs typeface="Calibri" panose="020F0502020204030204"/>
            </a:endParaRPr>
          </a:p>
          <a:p>
            <a:pPr marL="383540" lvl="1"/>
            <a:r>
              <a:rPr lang="en-US" dirty="0"/>
              <a:t>Convert and Import Excel Files into CSV files to be read into </a:t>
            </a:r>
            <a:r>
              <a:rPr lang="en-US" dirty="0" err="1"/>
              <a:t>Jupyter</a:t>
            </a:r>
            <a:r>
              <a:rPr lang="en-US" dirty="0"/>
              <a:t> Notebook / R Studio.</a:t>
            </a:r>
            <a:endParaRPr lang="en-US">
              <a:cs typeface="Calibri" panose="020F0502020204030204"/>
            </a:endParaRPr>
          </a:p>
          <a:p>
            <a:pPr marL="383540" lvl="1"/>
            <a:endParaRPr lang="en-US">
              <a:cs typeface="Calibri" panose="020F0502020204030204"/>
            </a:endParaRPr>
          </a:p>
          <a:p>
            <a:pPr marL="383540" lvl="1"/>
            <a:r>
              <a:rPr lang="en-US" dirty="0"/>
              <a:t>Reformat April 2023 </a:t>
            </a:r>
            <a:r>
              <a:rPr lang="en-US" dirty="0" err="1"/>
              <a:t>dataframe</a:t>
            </a:r>
            <a:r>
              <a:rPr lang="en-US" dirty="0"/>
              <a:t> to match the </a:t>
            </a:r>
            <a:r>
              <a:rPr lang="en-US" dirty="0" err="1"/>
              <a:t>dataframe</a:t>
            </a:r>
            <a:r>
              <a:rPr lang="en-US" dirty="0"/>
              <a:t> formatting of the other Trip Data.</a:t>
            </a:r>
            <a:endParaRPr lang="en-US">
              <a:cs typeface="Calibri"/>
            </a:endParaRPr>
          </a:p>
          <a:p>
            <a:pPr marL="383540" lvl="1"/>
            <a:endParaRPr lang="en-US">
              <a:cs typeface="Calibri"/>
            </a:endParaRPr>
          </a:p>
          <a:p>
            <a:pPr marL="383540" lvl="1"/>
            <a:r>
              <a:rPr lang="en-US" dirty="0"/>
              <a:t>Compile all 12 Trip Data </a:t>
            </a:r>
            <a:r>
              <a:rPr lang="en-US" dirty="0" err="1"/>
              <a:t>dataframes</a:t>
            </a:r>
            <a:r>
              <a:rPr lang="en-US" dirty="0"/>
              <a:t> into one single </a:t>
            </a:r>
            <a:r>
              <a:rPr lang="en-US" dirty="0" err="1"/>
              <a:t>dataframe</a:t>
            </a:r>
            <a:r>
              <a:rPr lang="en-US" dirty="0"/>
              <a:t> to facilitate analysis.</a:t>
            </a:r>
            <a:endParaRPr lang="en-US" dirty="0">
              <a:cs typeface="Calibri" panose="020F0502020204030204"/>
            </a:endParaRPr>
          </a:p>
          <a:p>
            <a:pPr marL="383540" lvl="1"/>
            <a:endParaRPr lang="en-US">
              <a:cs typeface="Calibri" panose="020F0502020204030204"/>
            </a:endParaRPr>
          </a:p>
        </p:txBody>
      </p:sp>
      <p:pic>
        <p:nvPicPr>
          <p:cNvPr id="1026" name="Picture 2" descr="UCSUR (@PittCSUR) - Western Pennsylvania Regional Data Center (WPRDC)">
            <a:extLst>
              <a:ext uri="{FF2B5EF4-FFF2-40B4-BE49-F238E27FC236}">
                <a16:creationId xmlns:a16="http://schemas.microsoft.com/office/drawing/2014/main" id="{DB5BDD19-3908-8CE3-EB7F-5252170E8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817" y="2423496"/>
            <a:ext cx="2551915" cy="109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OGOH | Parking, Transportation &amp; Services | University of Pittsburgh">
            <a:extLst>
              <a:ext uri="{FF2B5EF4-FFF2-40B4-BE49-F238E27FC236}">
                <a16:creationId xmlns:a16="http://schemas.microsoft.com/office/drawing/2014/main" id="{F7EA7BFD-7805-79DF-0CAB-B1E696412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870" y="5171534"/>
            <a:ext cx="2643808" cy="10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603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5 key reasons why data analytics is important to business | Penn LPS Online">
            <a:extLst>
              <a:ext uri="{FF2B5EF4-FFF2-40B4-BE49-F238E27FC236}">
                <a16:creationId xmlns:a16="http://schemas.microsoft.com/office/drawing/2014/main" id="{BF588A4E-5ECE-7B91-C1B1-C3D54F6B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79" y="340507"/>
            <a:ext cx="10024441" cy="556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FA30F-9999-2A44-FC13-BE49CF4DFD88}"/>
              </a:ext>
            </a:extLst>
          </p:cNvPr>
          <p:cNvSpPr txBox="1"/>
          <p:nvPr/>
        </p:nvSpPr>
        <p:spPr>
          <a:xfrm>
            <a:off x="2787315" y="6334780"/>
            <a:ext cx="6617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/>
              <a:t>POGOH – General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0552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3B-4807-B545-F195-4AC79123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POGOH – General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B504-3333-6609-3BF7-6382EE80F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8655"/>
          </a:xfrm>
        </p:spPr>
        <p:txBody>
          <a:bodyPr>
            <a:normAutofit/>
          </a:bodyPr>
          <a:lstStyle/>
          <a:p>
            <a:r>
              <a:rPr lang="en-US" dirty="0"/>
              <a:t>Important Values found and taken into consideration in the rest of the analysis.</a:t>
            </a:r>
          </a:p>
          <a:p>
            <a:pPr lvl="1"/>
            <a:r>
              <a:rPr lang="en-US" dirty="0"/>
              <a:t>Average Duration of Bike Ride: 21.44627 minutes.</a:t>
            </a:r>
          </a:p>
          <a:p>
            <a:pPr lvl="1"/>
            <a:endParaRPr lang="en-US"/>
          </a:p>
          <a:p>
            <a:pPr lvl="1"/>
            <a:r>
              <a:rPr lang="en-US" dirty="0"/>
              <a:t>Top 6 Routes Traveled:</a:t>
            </a:r>
          </a:p>
          <a:p>
            <a:pPr lvl="2"/>
            <a:r>
              <a:rPr lang="en-US" b="1" i="1" dirty="0"/>
              <a:t>Boulevard of the Allies &amp; Parkview Ave    </a:t>
            </a:r>
            <a:r>
              <a:rPr lang="en-US" dirty="0"/>
              <a:t>to    </a:t>
            </a:r>
            <a:r>
              <a:rPr lang="en-US" b="1" i="1" dirty="0"/>
              <a:t>S Bouquet Ave &amp; Sennott St</a:t>
            </a:r>
          </a:p>
          <a:p>
            <a:pPr lvl="3"/>
            <a:r>
              <a:rPr lang="en-US" b="1" i="1" dirty="0"/>
              <a:t>Average Route Duration:</a:t>
            </a:r>
            <a:r>
              <a:rPr lang="en-US" dirty="0"/>
              <a:t> 16.889613 min</a:t>
            </a:r>
          </a:p>
          <a:p>
            <a:pPr lvl="3"/>
            <a:r>
              <a:rPr lang="en-US" b="1" i="1" dirty="0"/>
              <a:t>Number of Trips:</a:t>
            </a:r>
            <a:r>
              <a:rPr lang="en-US" dirty="0"/>
              <a:t> 4,108</a:t>
            </a:r>
          </a:p>
          <a:p>
            <a:pPr lvl="3"/>
            <a:endParaRPr lang="en-US" b="1" i="1"/>
          </a:p>
          <a:p>
            <a:pPr lvl="2"/>
            <a:r>
              <a:rPr lang="en-US" b="1" i="1" dirty="0"/>
              <a:t>S Bouquet Ave &amp; Sennott St    </a:t>
            </a:r>
            <a:r>
              <a:rPr lang="en-US" dirty="0"/>
              <a:t>to    </a:t>
            </a:r>
            <a:r>
              <a:rPr lang="en-US" b="1" i="1" dirty="0"/>
              <a:t>Boulevard of the Allies &amp; Parkview Ave</a:t>
            </a:r>
            <a:r>
              <a:rPr lang="en-US" dirty="0"/>
              <a:t>    (Reverse of Route Above)</a:t>
            </a:r>
          </a:p>
          <a:p>
            <a:pPr lvl="3"/>
            <a:r>
              <a:rPr lang="en-US" b="1" i="1" dirty="0"/>
              <a:t>Average Route Duration:</a:t>
            </a:r>
            <a:r>
              <a:rPr lang="en-US" dirty="0"/>
              <a:t> 12.404846 min</a:t>
            </a:r>
          </a:p>
          <a:p>
            <a:pPr lvl="3"/>
            <a:r>
              <a:rPr lang="en-US" b="1" i="1" dirty="0"/>
              <a:t>Number of Trips:</a:t>
            </a:r>
            <a:r>
              <a:rPr lang="en-US" dirty="0"/>
              <a:t> 3,787</a:t>
            </a:r>
          </a:p>
          <a:p>
            <a:pPr lvl="3"/>
            <a:endParaRPr lang="en-US" b="1" i="1"/>
          </a:p>
          <a:p>
            <a:pPr lvl="2"/>
            <a:r>
              <a:rPr lang="en-US" b="1" i="1" dirty="0"/>
              <a:t>N </a:t>
            </a:r>
            <a:r>
              <a:rPr lang="en-US" b="1" i="1" dirty="0" err="1"/>
              <a:t>Dithridge</a:t>
            </a:r>
            <a:r>
              <a:rPr lang="en-US" b="1" i="1" dirty="0"/>
              <a:t> St &amp; Centre Ave    </a:t>
            </a:r>
            <a:r>
              <a:rPr lang="en-US" dirty="0"/>
              <a:t>to    </a:t>
            </a:r>
            <a:r>
              <a:rPr lang="en-US" b="1" i="1" dirty="0"/>
              <a:t>O'Hara St and University Place</a:t>
            </a:r>
          </a:p>
          <a:p>
            <a:pPr lvl="3"/>
            <a:r>
              <a:rPr lang="en-US" b="1" i="1" dirty="0"/>
              <a:t>Average Route Duration:</a:t>
            </a:r>
            <a:r>
              <a:rPr lang="en-US" dirty="0"/>
              <a:t> 10.484202 min</a:t>
            </a:r>
          </a:p>
          <a:p>
            <a:pPr lvl="3"/>
            <a:r>
              <a:rPr lang="en-US" b="1" i="1" dirty="0"/>
              <a:t>Number of Trips:</a:t>
            </a:r>
            <a:r>
              <a:rPr lang="en-US" dirty="0"/>
              <a:t> 2,737</a:t>
            </a:r>
            <a:endParaRPr lang="en-US" b="1" i="1" dirty="0"/>
          </a:p>
        </p:txBody>
      </p:sp>
      <p:pic>
        <p:nvPicPr>
          <p:cNvPr id="2051" name="Picture 3" descr="I'm a University of Pittsburgh senior: This is how COVID-19 changed things  for me – Pennsylvania Capital-Star">
            <a:extLst>
              <a:ext uri="{FF2B5EF4-FFF2-40B4-BE49-F238E27FC236}">
                <a16:creationId xmlns:a16="http://schemas.microsoft.com/office/drawing/2014/main" id="{A8EC188B-CAB8-AB4A-8F75-FA8F2513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152" y="4455965"/>
            <a:ext cx="2681325" cy="17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45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3B-4807-B545-F195-4AC79123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POGOH – General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B504-3333-6609-3BF7-6382EE80F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8655"/>
          </a:xfrm>
        </p:spPr>
        <p:txBody>
          <a:bodyPr>
            <a:normAutofit/>
          </a:bodyPr>
          <a:lstStyle/>
          <a:p>
            <a:r>
              <a:rPr lang="en-US" dirty="0"/>
              <a:t>Important Values found and taken into consideration in the rest of the analysis.</a:t>
            </a:r>
          </a:p>
          <a:p>
            <a:pPr lvl="1"/>
            <a:r>
              <a:rPr lang="en-US" dirty="0"/>
              <a:t>Top 6 Routes Traveled:	(Continued)</a:t>
            </a:r>
          </a:p>
          <a:p>
            <a:pPr lvl="2"/>
            <a:r>
              <a:rPr lang="en-US" b="1" i="1" dirty="0"/>
              <a:t>O'Hara St and University Place    </a:t>
            </a:r>
            <a:r>
              <a:rPr lang="en-US" dirty="0"/>
              <a:t>to    </a:t>
            </a:r>
            <a:r>
              <a:rPr lang="en-US" b="1" i="1" dirty="0"/>
              <a:t>N </a:t>
            </a:r>
            <a:r>
              <a:rPr lang="en-US" b="1" i="1" dirty="0" err="1"/>
              <a:t>Dithridge</a:t>
            </a:r>
            <a:r>
              <a:rPr lang="en-US" b="1" i="1" dirty="0"/>
              <a:t> St &amp; Centre Ave    </a:t>
            </a:r>
            <a:r>
              <a:rPr lang="en-US" dirty="0"/>
              <a:t>(Reverse of Route In Previous Slide)</a:t>
            </a:r>
          </a:p>
          <a:p>
            <a:pPr lvl="3"/>
            <a:r>
              <a:rPr lang="en-US" b="1" i="1" dirty="0"/>
              <a:t>Average Route Duration:</a:t>
            </a:r>
            <a:r>
              <a:rPr lang="en-US" dirty="0"/>
              <a:t> 6.689241 min</a:t>
            </a:r>
          </a:p>
          <a:p>
            <a:pPr lvl="3"/>
            <a:r>
              <a:rPr lang="en-US" b="1" i="1" dirty="0"/>
              <a:t>Number of Trips:</a:t>
            </a:r>
            <a:r>
              <a:rPr lang="en-US" dirty="0"/>
              <a:t> 2,353</a:t>
            </a:r>
          </a:p>
          <a:p>
            <a:pPr lvl="3"/>
            <a:endParaRPr lang="en-US" b="1" i="1"/>
          </a:p>
          <a:p>
            <a:pPr lvl="2"/>
            <a:r>
              <a:rPr lang="en-US" b="1" i="1" dirty="0"/>
              <a:t>S Bouquet Ave &amp; Sennott St    </a:t>
            </a:r>
            <a:r>
              <a:rPr lang="en-US" dirty="0"/>
              <a:t>to    </a:t>
            </a:r>
            <a:r>
              <a:rPr lang="en-US" b="1" i="1" dirty="0"/>
              <a:t>Zulema St &amp; Coltart Ave</a:t>
            </a:r>
          </a:p>
          <a:p>
            <a:pPr lvl="3"/>
            <a:r>
              <a:rPr lang="en-US" b="1" i="1" dirty="0"/>
              <a:t>Average Route Duration:</a:t>
            </a:r>
            <a:r>
              <a:rPr lang="en-US" dirty="0"/>
              <a:t> 14.000111 min</a:t>
            </a:r>
          </a:p>
          <a:p>
            <a:pPr lvl="3"/>
            <a:r>
              <a:rPr lang="en-US" b="1" i="1" dirty="0"/>
              <a:t>Number of Trips:</a:t>
            </a:r>
            <a:r>
              <a:rPr lang="en-US" dirty="0"/>
              <a:t> 2,166</a:t>
            </a:r>
          </a:p>
          <a:p>
            <a:pPr lvl="3"/>
            <a:endParaRPr lang="en-US" b="1" i="1"/>
          </a:p>
          <a:p>
            <a:pPr lvl="2"/>
            <a:r>
              <a:rPr lang="en-US" b="1" i="1" dirty="0"/>
              <a:t>Forbes Ave &amp; Schenley Dr    </a:t>
            </a:r>
            <a:r>
              <a:rPr lang="en-US" dirty="0"/>
              <a:t>to    </a:t>
            </a:r>
            <a:r>
              <a:rPr lang="en-US" b="1" i="1" dirty="0"/>
              <a:t>Boulevard of the Allies &amp; Parkview Ave</a:t>
            </a:r>
          </a:p>
          <a:p>
            <a:pPr lvl="3"/>
            <a:r>
              <a:rPr lang="en-US" b="1" i="1" dirty="0"/>
              <a:t>Average Route Duration:</a:t>
            </a:r>
            <a:r>
              <a:rPr lang="en-US" dirty="0"/>
              <a:t> 12.672830 min</a:t>
            </a:r>
          </a:p>
          <a:p>
            <a:pPr lvl="3"/>
            <a:r>
              <a:rPr lang="en-US" b="1" i="1" dirty="0"/>
              <a:t>Number of Trips:</a:t>
            </a:r>
            <a:r>
              <a:rPr lang="en-US" dirty="0"/>
              <a:t> 2,053</a:t>
            </a:r>
            <a:endParaRPr lang="en-US" b="1" i="1" dirty="0"/>
          </a:p>
          <a:p>
            <a:pPr lvl="1"/>
            <a:endParaRPr lang="en-US" b="1" i="1"/>
          </a:p>
          <a:p>
            <a:pPr lvl="1"/>
            <a:endParaRPr lang="en-US"/>
          </a:p>
        </p:txBody>
      </p:sp>
      <p:pic>
        <p:nvPicPr>
          <p:cNvPr id="5128" name="Picture 8" descr="City should prioritize nature over traffic | Pittsburgh Post-Gazette">
            <a:extLst>
              <a:ext uri="{FF2B5EF4-FFF2-40B4-BE49-F238E27FC236}">
                <a16:creationId xmlns:a16="http://schemas.microsoft.com/office/drawing/2014/main" id="{E62A1379-3E3E-C589-B758-0185F5C5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243" y="3747679"/>
            <a:ext cx="3439699" cy="240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2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A13B-4807-B545-F195-4AC79123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POGOH – General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B504-3333-6609-3BF7-6382EE80F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398655"/>
          </a:xfrm>
        </p:spPr>
        <p:txBody>
          <a:bodyPr>
            <a:normAutofit/>
          </a:bodyPr>
          <a:lstStyle/>
          <a:p>
            <a:r>
              <a:rPr lang="en-US" dirty="0"/>
              <a:t>Important Values found and taken into consideration in the rest of the analysis.</a:t>
            </a:r>
          </a:p>
          <a:p>
            <a:pPr lvl="1"/>
            <a:r>
              <a:rPr lang="en-US" dirty="0"/>
              <a:t>Type of Rider by Percentage:</a:t>
            </a:r>
          </a:p>
          <a:p>
            <a:pPr lvl="2"/>
            <a:r>
              <a:rPr lang="en-US" dirty="0"/>
              <a:t>Member - 83.10368%    (Annual / Prepaid / Corporate Pass)</a:t>
            </a:r>
          </a:p>
          <a:p>
            <a:pPr lvl="2"/>
            <a:endParaRPr lang="en-US" sz="800"/>
          </a:p>
          <a:p>
            <a:pPr lvl="2"/>
            <a:r>
              <a:rPr lang="en-US" dirty="0"/>
              <a:t>Casual - 16.89632%        (“Pay-as-You-Go”)</a:t>
            </a:r>
          </a:p>
          <a:p>
            <a:pPr lvl="2"/>
            <a:endParaRPr lang="en-US"/>
          </a:p>
          <a:p>
            <a:pPr lvl="1"/>
            <a:r>
              <a:rPr lang="en-US" dirty="0"/>
              <a:t>Number of Relocked / Cancelled Trips</a:t>
            </a:r>
          </a:p>
          <a:p>
            <a:pPr lvl="2"/>
            <a:r>
              <a:rPr lang="en-US" dirty="0"/>
              <a:t>GRACE_PERIOD – 11,281 Trip Attempts      (Bike Relocked Before Start of Trip)</a:t>
            </a:r>
          </a:p>
          <a:p>
            <a:pPr lvl="2"/>
            <a:endParaRPr lang="en-US" sz="800"/>
          </a:p>
          <a:p>
            <a:pPr lvl="3"/>
            <a:r>
              <a:rPr lang="en-US" dirty="0"/>
              <a:t>Average Time Wasted – 0.3899388 min</a:t>
            </a:r>
          </a:p>
          <a:p>
            <a:pPr lvl="3"/>
            <a:endParaRPr lang="en-US" sz="800"/>
          </a:p>
          <a:p>
            <a:pPr lvl="3"/>
            <a:r>
              <a:rPr lang="en-US" dirty="0"/>
              <a:t>Total Time Wasted – 4,398.9 min</a:t>
            </a:r>
          </a:p>
          <a:p>
            <a:pPr lvl="3"/>
            <a:endParaRPr lang="en-US"/>
          </a:p>
          <a:p>
            <a:pPr lvl="2"/>
            <a:r>
              <a:rPr lang="en-US" dirty="0"/>
              <a:t>FORCED_CLOSED – 238 Trips Cancelled       (Trip Ended by Staff, Incorrect Data)</a:t>
            </a:r>
          </a:p>
          <a:p>
            <a:pPr lvl="2"/>
            <a:endParaRPr lang="en-US"/>
          </a:p>
          <a:p>
            <a:pPr lvl="2"/>
            <a:r>
              <a:rPr lang="en-US" dirty="0"/>
              <a:t>TERMINATED – 234 Trips Cancelled              (Trip Ended by Staff, Incorrect Data)</a:t>
            </a:r>
          </a:p>
          <a:p>
            <a:pPr lvl="1"/>
            <a:endParaRPr lang="en-US"/>
          </a:p>
        </p:txBody>
      </p:sp>
      <p:pic>
        <p:nvPicPr>
          <p:cNvPr id="4" name="Picture 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421697C0-715B-B61A-0576-7EDBC514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420" y="2358623"/>
            <a:ext cx="4404360" cy="326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65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87243A-F810-42AD-AA74-3FA38B1D8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710C0A-057C-4274-BA2D-001F1025E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FAE2A0-B30D-40C7-BB2F-AE3D6D5D0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27CA15-1C7B-4C0C-86EE-385C1D6C9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643915-9209-40AB-8194-9D9125C0A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POGOH – Ride Duration Analysis</a:t>
            </a:r>
          </a:p>
        </p:txBody>
      </p:sp>
      <p:pic>
        <p:nvPicPr>
          <p:cNvPr id="3" name="Picture 2" descr="A graph of a number of times&#10;&#10;Description automatically generated">
            <a:extLst>
              <a:ext uri="{FF2B5EF4-FFF2-40B4-BE49-F238E27FC236}">
                <a16:creationId xmlns:a16="http://schemas.microsoft.com/office/drawing/2014/main" id="{DE4A7553-D5BC-0ED9-B9B8-FFEC3940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855453"/>
            <a:ext cx="3312784" cy="3171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A54198A-4950-48AB-BDD3-16D7F9084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a number of durations&#10;&#10;Description automatically generated">
            <a:extLst>
              <a:ext uri="{FF2B5EF4-FFF2-40B4-BE49-F238E27FC236}">
                <a16:creationId xmlns:a16="http://schemas.microsoft.com/office/drawing/2014/main" id="{C6A5AFFF-4AD0-9427-39CB-B641B161F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049" y="1024169"/>
            <a:ext cx="3626549" cy="287191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0F05B05-D1D0-4D96-A6C6-E0095E789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39AA71FC-918E-3281-78EA-AFAA7C1FC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230" y="902711"/>
            <a:ext cx="3312784" cy="31222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561554E-8EEC-420C-93A0-4E77A8A0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259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POGOH - Ride Duration Analysis</a:t>
            </a:r>
            <a:endParaRPr lang="en-US" dirty="0">
              <a:cs typeface="Calibri Light"/>
            </a:endParaRPr>
          </a:p>
        </p:txBody>
      </p:sp>
      <p:pic>
        <p:nvPicPr>
          <p:cNvPr id="4" name="Picture 3" descr="A graph of a number of rides&#10;&#10;Description automatically generated">
            <a:extLst>
              <a:ext uri="{FF2B5EF4-FFF2-40B4-BE49-F238E27FC236}">
                <a16:creationId xmlns:a16="http://schemas.microsoft.com/office/drawing/2014/main" id="{523BF176-E122-6CA6-916E-3A70C386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783" y="1849718"/>
            <a:ext cx="518643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3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POGOH - Ride Duration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A923B-3061-4E02-4034-B4D381D0B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" r="557" b="1388"/>
          <a:stretch/>
        </p:blipFill>
        <p:spPr>
          <a:xfrm>
            <a:off x="2320787" y="2115765"/>
            <a:ext cx="7550426" cy="376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0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POGOH - Ride Duration 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A4B5A-F8A1-77DB-88E8-42E1353F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87" y="2030030"/>
            <a:ext cx="7850626" cy="38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7D1E-AE83-323B-4976-A7F362CF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0116-0319-B9B8-4870-1E6F75730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4750"/>
          </a:xfrm>
        </p:spPr>
        <p:txBody>
          <a:bodyPr>
            <a:normAutofit lnSpcReduction="10000"/>
          </a:bodyPr>
          <a:lstStyle/>
          <a:p>
            <a:pPr lvl="1"/>
            <a:r>
              <a:rPr lang="en-US"/>
              <a:t>Background – Bike(+) Master Plan</a:t>
            </a:r>
          </a:p>
          <a:p>
            <a:pPr lvl="1"/>
            <a:endParaRPr lang="en-US"/>
          </a:p>
          <a:p>
            <a:pPr lvl="1"/>
            <a:r>
              <a:rPr lang="en-US"/>
              <a:t>Objective – Is the City of Pittsburgh truly a Bike Friendly City?</a:t>
            </a:r>
          </a:p>
          <a:p>
            <a:pPr lvl="1"/>
            <a:endParaRPr lang="en-US"/>
          </a:p>
          <a:p>
            <a:pPr lvl="1"/>
            <a:r>
              <a:rPr lang="en-US"/>
              <a:t>POGOH – Data Cleaning</a:t>
            </a:r>
          </a:p>
          <a:p>
            <a:pPr lvl="1"/>
            <a:endParaRPr lang="en-US"/>
          </a:p>
          <a:p>
            <a:pPr lvl="1"/>
            <a:r>
              <a:rPr lang="en-US"/>
              <a:t>POGOH – Data Analysis</a:t>
            </a:r>
          </a:p>
          <a:p>
            <a:pPr lvl="2"/>
            <a:r>
              <a:rPr lang="en-US"/>
              <a:t>General Analysis</a:t>
            </a:r>
          </a:p>
          <a:p>
            <a:pPr lvl="2"/>
            <a:r>
              <a:rPr lang="en-US"/>
              <a:t>Convenience of Current Bike Routes Analysis</a:t>
            </a:r>
          </a:p>
          <a:p>
            <a:pPr lvl="2"/>
            <a:r>
              <a:rPr lang="en-US"/>
              <a:t>Distances Between Stations Analysis</a:t>
            </a:r>
          </a:p>
          <a:p>
            <a:pPr lvl="2"/>
            <a:r>
              <a:rPr lang="en-US"/>
              <a:t>University Body vs General Public Usage Analysis</a:t>
            </a:r>
          </a:p>
          <a:p>
            <a:pPr lvl="2"/>
            <a:endParaRPr lang="en-US"/>
          </a:p>
          <a:p>
            <a:pPr lvl="1"/>
            <a:r>
              <a:rPr lang="en-US"/>
              <a:t>Conclusion</a:t>
            </a:r>
          </a:p>
          <a:p>
            <a:pPr lvl="1"/>
            <a:endParaRPr lang="en-US"/>
          </a:p>
          <a:p>
            <a:pPr lvl="1"/>
            <a:r>
              <a:rPr lang="en-US"/>
              <a:t>Questions</a:t>
            </a:r>
          </a:p>
          <a:p>
            <a:pPr lvl="1"/>
            <a:endParaRPr lang="en-US"/>
          </a:p>
        </p:txBody>
      </p:sp>
      <p:pic>
        <p:nvPicPr>
          <p:cNvPr id="2050" name="Picture 2" descr="University of Pittsburgh - Profile, Rankings and Data | US News Best  Colleges">
            <a:extLst>
              <a:ext uri="{FF2B5EF4-FFF2-40B4-BE49-F238E27FC236}">
                <a16:creationId xmlns:a16="http://schemas.microsoft.com/office/drawing/2014/main" id="{6CE4ECBB-7713-DF50-6028-0E0083376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905" y="3493280"/>
            <a:ext cx="1977059" cy="139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OGOH | Parking, Transportation &amp; Services | University of Pittsburgh">
            <a:extLst>
              <a:ext uri="{FF2B5EF4-FFF2-40B4-BE49-F238E27FC236}">
                <a16:creationId xmlns:a16="http://schemas.microsoft.com/office/drawing/2014/main" id="{FFB3D6B9-C611-500D-6CF4-78C604E9D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48" y="5001412"/>
            <a:ext cx="3099974" cy="12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me - BikePGH : BikePGH">
            <a:extLst>
              <a:ext uri="{FF2B5EF4-FFF2-40B4-BE49-F238E27FC236}">
                <a16:creationId xmlns:a16="http://schemas.microsoft.com/office/drawing/2014/main" id="{67386CE8-530B-7FE2-CDC4-0C41E73F8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944" y="1813143"/>
            <a:ext cx="1316982" cy="14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6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POGOH - Ride Duration 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B958A-29D3-2268-221C-B108CBA1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04" y="1962653"/>
            <a:ext cx="8212391" cy="40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2FA30F-9999-2A44-FC13-BE49CF4DFD88}"/>
              </a:ext>
            </a:extLst>
          </p:cNvPr>
          <p:cNvSpPr txBox="1"/>
          <p:nvPr/>
        </p:nvSpPr>
        <p:spPr>
          <a:xfrm>
            <a:off x="1586163" y="6334780"/>
            <a:ext cx="9019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/>
              <a:t>POGOH – Convenience of Current Bike Routes Analysis</a:t>
            </a:r>
          </a:p>
        </p:txBody>
      </p:sp>
      <p:pic>
        <p:nvPicPr>
          <p:cNvPr id="9220" name="Picture 4" descr="Desoto Street aka &quot;Cardiac Hill&quot; in Oakland. Used to run this all the  time...no wonder I was in shape! | Pittsburgh city, Pittsburgh  pennsylvania, Pittsburgh">
            <a:extLst>
              <a:ext uri="{FF2B5EF4-FFF2-40B4-BE49-F238E27FC236}">
                <a16:creationId xmlns:a16="http://schemas.microsoft.com/office/drawing/2014/main" id="{9100F152-4907-3381-A23C-8F216879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42" y="400878"/>
            <a:ext cx="5565913" cy="556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87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POGOH - Convenience of Current Bike Routes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B06FF-E326-A68E-5B33-7300C8581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24" y="1902071"/>
            <a:ext cx="7141951" cy="43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7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POGOH - Convenience of Current Bike Routes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E0220-92BD-313F-822B-47F96225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54" y="1915266"/>
            <a:ext cx="555385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2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3BE8FA1-D975-4919-839F-4356751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FE1B0-D747-45A5-B44F-A70ADC75E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259326" y="0"/>
            <a:ext cx="593889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781" y="640079"/>
            <a:ext cx="5178350" cy="31907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POGOH - Convenience of Current Bike Routes Analysis</a:t>
            </a:r>
          </a:p>
        </p:txBody>
      </p:sp>
      <p:pic>
        <p:nvPicPr>
          <p:cNvPr id="5" name="Picture 4" descr="Beware Slope Symbol Sign 2315159 Vector Art at Vecteezy">
            <a:extLst>
              <a:ext uri="{FF2B5EF4-FFF2-40B4-BE49-F238E27FC236}">
                <a16:creationId xmlns:a16="http://schemas.microsoft.com/office/drawing/2014/main" id="{F5EC8879-824E-76F0-286F-4E3B78516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9" r="4587" b="-3"/>
          <a:stretch/>
        </p:blipFill>
        <p:spPr>
          <a:xfrm>
            <a:off x="195825" y="-4758"/>
            <a:ext cx="2673345" cy="2991246"/>
          </a:xfrm>
          <a:prstGeom prst="rect">
            <a:avLst/>
          </a:prstGeom>
        </p:spPr>
      </p:pic>
      <p:pic>
        <p:nvPicPr>
          <p:cNvPr id="9" name="Picture 8" descr="Geometry of a Circle">
            <a:extLst>
              <a:ext uri="{FF2B5EF4-FFF2-40B4-BE49-F238E27FC236}">
                <a16:creationId xmlns:a16="http://schemas.microsoft.com/office/drawing/2014/main" id="{2E00C560-8AD8-D99A-D64A-9FCCB567D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73" r="18069"/>
          <a:stretch/>
        </p:blipFill>
        <p:spPr>
          <a:xfrm>
            <a:off x="3164891" y="-3152"/>
            <a:ext cx="2734915" cy="310961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98119AF-4A47-4CC2-80F8-37D335D4C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21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B26D9C9-0009-453F-806F-C5929E52A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48765" y="3913426"/>
            <a:ext cx="4937760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F1EA53-E46E-9CD1-1A07-E06465A0E33A}"/>
              </a:ext>
            </a:extLst>
          </p:cNvPr>
          <p:cNvSpPr txBox="1"/>
          <p:nvPr/>
        </p:nvSpPr>
        <p:spPr>
          <a:xfrm>
            <a:off x="3880700" y="958391"/>
            <a:ext cx="1681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4 miles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07FE0A-B8EB-0D90-39A0-86C322415F26}"/>
                  </a:ext>
                </a:extLst>
              </p14:cNvPr>
              <p14:cNvContentPartPr/>
              <p14:nvPr/>
            </p14:nvContentPartPr>
            <p14:xfrm>
              <a:off x="4713401" y="1767525"/>
              <a:ext cx="728319" cy="68552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07FE0A-B8EB-0D90-39A0-86C322415F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5409" y="1749532"/>
                <a:ext cx="763943" cy="721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A365767-0937-1393-DC23-68A4F3983A38}"/>
                  </a:ext>
                </a:extLst>
              </p14:cNvPr>
              <p14:cNvContentPartPr/>
              <p14:nvPr/>
            </p14:nvContentPartPr>
            <p14:xfrm>
              <a:off x="4705546" y="1797172"/>
              <a:ext cx="713241" cy="61235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A365767-0937-1393-DC23-68A4F3983A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3574" y="1653257"/>
                <a:ext cx="856825" cy="89983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 descr="A map of a river&#10;&#10;Description automatically generated">
            <a:extLst>
              <a:ext uri="{FF2B5EF4-FFF2-40B4-BE49-F238E27FC236}">
                <a16:creationId xmlns:a16="http://schemas.microsoft.com/office/drawing/2014/main" id="{677E869B-9BB7-681F-B069-BD7CF6EE1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04" y="2896420"/>
            <a:ext cx="4974579" cy="37338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5B68B3-B8B2-847C-0C27-0AC420F175DF}"/>
              </a:ext>
            </a:extLst>
          </p:cNvPr>
          <p:cNvSpPr txBox="1"/>
          <p:nvPr/>
        </p:nvSpPr>
        <p:spPr>
          <a:xfrm>
            <a:off x="7588577" y="4132082"/>
            <a:ext cx="30637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Based on slope proportion and reachable lane length</a:t>
            </a:r>
          </a:p>
        </p:txBody>
      </p:sp>
      <p:pic>
        <p:nvPicPr>
          <p:cNvPr id="3" name="Picture 2" descr="A white background with black numbers and symbols&#10;&#10;Description automatically generated">
            <a:extLst>
              <a:ext uri="{FF2B5EF4-FFF2-40B4-BE49-F238E27FC236}">
                <a16:creationId xmlns:a16="http://schemas.microsoft.com/office/drawing/2014/main" id="{E49AC84A-D3E7-D167-82FE-247223D2EB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6049" y="5089875"/>
            <a:ext cx="3623035" cy="12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POGOH - Convenience of Current Bike Routes Analysis</a:t>
            </a:r>
          </a:p>
        </p:txBody>
      </p:sp>
      <p:pic>
        <p:nvPicPr>
          <p:cNvPr id="4" name="Picture 3" descr="A diagram of a box plot&#10;&#10;Description automatically generated">
            <a:extLst>
              <a:ext uri="{FF2B5EF4-FFF2-40B4-BE49-F238E27FC236}">
                <a16:creationId xmlns:a16="http://schemas.microsoft.com/office/drawing/2014/main" id="{B5EFA32E-A496-7985-95D7-47C99D3C4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429" t="-284" r="-16891" b="142"/>
          <a:stretch/>
        </p:blipFill>
        <p:spPr>
          <a:xfrm>
            <a:off x="633999" y="640092"/>
            <a:ext cx="6909801" cy="531438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F7FF977-308A-BDEF-8A65-4ED61D57FAF6}"/>
              </a:ext>
            </a:extLst>
          </p:cNvPr>
          <p:cNvSpPr txBox="1"/>
          <p:nvPr/>
        </p:nvSpPr>
        <p:spPr>
          <a:xfrm>
            <a:off x="7859485" y="2198913"/>
            <a:ext cx="3690257" cy="3755565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Based on slope proportion and reachable lane length​, and starting amount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647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map of a bike lanes and steep slopes with ride lines&#10;&#10;Description automatically generated">
            <a:extLst>
              <a:ext uri="{FF2B5EF4-FFF2-40B4-BE49-F238E27FC236}">
                <a16:creationId xmlns:a16="http://schemas.microsoft.com/office/drawing/2014/main" id="{8B711788-E6A4-AC2F-0C0E-C5BF7BBE2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" t="681" r="-78" b="32729"/>
          <a:stretch/>
        </p:blipFill>
        <p:spPr>
          <a:xfrm>
            <a:off x="48706" y="-3923"/>
            <a:ext cx="12199907" cy="499298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71" y="5152063"/>
            <a:ext cx="11158193" cy="233124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>
                <a:solidFill>
                  <a:srgbClr val="FFFFFF"/>
                </a:solidFill>
              </a:rPr>
              <a:t>POGOH - Convenience of Current Bike Routes Analysis</a:t>
            </a:r>
            <a:br>
              <a:rPr lang="en-US" sz="3600">
                <a:solidFill>
                  <a:srgbClr val="FFFFFF"/>
                </a:solidFill>
                <a:ea typeface="Calibri Light"/>
                <a:cs typeface="Calibri Light"/>
              </a:rPr>
            </a:br>
            <a:r>
              <a:rPr lang="en-US" sz="3600">
                <a:solidFill>
                  <a:srgbClr val="FFFFFF"/>
                </a:solidFill>
                <a:ea typeface="Calibri Light"/>
                <a:cs typeface="Calibri Light"/>
              </a:rPr>
              <a:t>For bike construction reference</a:t>
            </a:r>
            <a:br>
              <a:rPr lang="en-US" sz="3600">
                <a:solidFill>
                  <a:srgbClr val="FFFFFF"/>
                </a:solidFill>
                <a:ea typeface="Calibri Light"/>
                <a:cs typeface="Calibri Light"/>
              </a:rPr>
            </a:br>
            <a:br>
              <a:rPr lang="en-US" sz="3600">
                <a:ea typeface="Calibri Light"/>
                <a:cs typeface="Calibri Light"/>
              </a:rPr>
            </a:br>
            <a:br>
              <a:rPr lang="en-US" sz="3600"/>
            </a:br>
            <a:endParaRPr lang="en-US" sz="36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3D91E7-E6A9-D9CC-D20B-6C7212515D13}"/>
              </a:ext>
            </a:extLst>
          </p:cNvPr>
          <p:cNvSpPr txBox="1"/>
          <p:nvPr/>
        </p:nvSpPr>
        <p:spPr>
          <a:xfrm>
            <a:off x="911257" y="6221690"/>
            <a:ext cx="86569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Next step: decide where to put the lane based on GIS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EC964D-107B-FF9E-8C93-195E4C7BB674}"/>
                  </a:ext>
                </a:extLst>
              </p14:cNvPr>
              <p14:cNvContentPartPr/>
              <p14:nvPr/>
            </p14:nvContentPartPr>
            <p14:xfrm>
              <a:off x="10479463" y="1248709"/>
              <a:ext cx="871559" cy="4601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EC964D-107B-FF9E-8C93-195E4C7BB6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07493" y="1106030"/>
                <a:ext cx="1015140" cy="331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3C5A5D-FE88-A226-D512-1E9C1A7D0E2A}"/>
                  </a:ext>
                </a:extLst>
              </p14:cNvPr>
              <p14:cNvContentPartPr/>
              <p14:nvPr/>
            </p14:nvContentPartPr>
            <p14:xfrm>
              <a:off x="10286661" y="1099450"/>
              <a:ext cx="1183697" cy="268248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3C5A5D-FE88-A226-D512-1E9C1A7D0E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68666" y="1081471"/>
                <a:ext cx="1219327" cy="303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68E7C9-5D46-4949-0F52-564766B997C7}"/>
                  </a:ext>
                </a:extLst>
              </p14:cNvPr>
              <p14:cNvContentPartPr/>
              <p14:nvPr/>
            </p14:nvContentPartPr>
            <p14:xfrm>
              <a:off x="10210603" y="704724"/>
              <a:ext cx="1304824" cy="184802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68E7C9-5D46-4949-0F52-564766B997C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92605" y="686747"/>
                <a:ext cx="1340459" cy="2203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91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Analyzing Neighborhood Variability in Bicycle-Friendliness</a:t>
            </a:r>
            <a:endParaRPr lang="en-US" sz="4000">
              <a:solidFill>
                <a:schemeClr val="tx1"/>
              </a:solidFill>
              <a:cs typeface="Calibri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FE4EEB0-2B25-7B73-480C-9858E2FD15E2}"/>
                  </a:ext>
                </a:extLst>
              </p14:cNvPr>
              <p14:cNvContentPartPr/>
              <p14:nvPr/>
            </p14:nvContentPartPr>
            <p14:xfrm>
              <a:off x="1296185" y="1500432"/>
              <a:ext cx="15711" cy="15711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FE4EEB0-2B25-7B73-480C-9858E2FD15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635" y="1413149"/>
                <a:ext cx="1571100" cy="188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898D0F-5199-D31A-0C7D-43FFA3CAA894}"/>
                  </a:ext>
                </a:extLst>
              </p14:cNvPr>
              <p14:cNvContentPartPr/>
              <p14:nvPr/>
            </p14:nvContentPartPr>
            <p14:xfrm>
              <a:off x="7132948" y="1484721"/>
              <a:ext cx="15711" cy="1571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898D0F-5199-D31A-0C7D-43FFA3CAA8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7398" y="699171"/>
                <a:ext cx="1571100" cy="157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90819E-03DC-2306-8743-0488B897FB1D}"/>
                  </a:ext>
                </a:extLst>
              </p14:cNvPr>
              <p14:cNvContentPartPr/>
              <p14:nvPr/>
            </p14:nvContentPartPr>
            <p14:xfrm>
              <a:off x="3008722" y="1531855"/>
              <a:ext cx="21230" cy="1571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90819E-03DC-2306-8743-0488B897FB1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1030" y="746305"/>
                <a:ext cx="56260" cy="157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DAC83BB-0085-CD21-BA7B-D03C93E9FDCA}"/>
                  </a:ext>
                </a:extLst>
              </p14:cNvPr>
              <p14:cNvContentPartPr/>
              <p14:nvPr/>
            </p14:nvContentPartPr>
            <p14:xfrm>
              <a:off x="4391319" y="1343319"/>
              <a:ext cx="15711" cy="1571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DAC83BB-0085-CD21-BA7B-D03C93E9FD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12764" y="557769"/>
                <a:ext cx="171250" cy="157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9C384C-88DA-199F-8A58-2C6F63E858BB}"/>
                  </a:ext>
                </a:extLst>
              </p14:cNvPr>
              <p14:cNvContentPartPr/>
              <p14:nvPr/>
            </p14:nvContentPartPr>
            <p14:xfrm>
              <a:off x="6237401" y="1445442"/>
              <a:ext cx="15711" cy="15711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9C384C-88DA-199F-8A58-2C6F63E858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851" y="659892"/>
                <a:ext cx="1571100" cy="157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91C73B-9811-A138-9509-B090F5E8DE92}"/>
                  </a:ext>
                </a:extLst>
              </p14:cNvPr>
              <p14:cNvContentPartPr/>
              <p14:nvPr/>
            </p14:nvContentPartPr>
            <p14:xfrm>
              <a:off x="6237401" y="1445442"/>
              <a:ext cx="15711" cy="1571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91C73B-9811-A138-9509-B090F5E8DE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1851" y="659892"/>
                <a:ext cx="1571100" cy="157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53D278-2A10-2E71-7E34-3DD223E4F20E}"/>
                  </a:ext>
                </a:extLst>
              </p14:cNvPr>
              <p14:cNvContentPartPr/>
              <p14:nvPr/>
            </p14:nvContentPartPr>
            <p14:xfrm>
              <a:off x="2097463" y="1414020"/>
              <a:ext cx="15711" cy="1571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53D278-2A10-2E71-7E34-3DD223E4F2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913" y="628470"/>
                <a:ext cx="1571100" cy="157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73A8760-9EE6-CA69-BA65-CB289C5E083E}"/>
                  </a:ext>
                </a:extLst>
              </p14:cNvPr>
              <p14:cNvContentPartPr/>
              <p14:nvPr/>
            </p14:nvContentPartPr>
            <p14:xfrm>
              <a:off x="2710205" y="1751814"/>
              <a:ext cx="15711" cy="1571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73A8760-9EE6-CA69-BA65-CB289C5E08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66563" y="966264"/>
                <a:ext cx="102122" cy="157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5780E5-9509-1D70-0EE0-CBF325BAED63}"/>
                  </a:ext>
                </a:extLst>
              </p14:cNvPr>
              <p14:cNvContentPartPr/>
              <p14:nvPr/>
            </p14:nvContentPartPr>
            <p14:xfrm>
              <a:off x="2725917" y="1445442"/>
              <a:ext cx="15711" cy="1571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5780E5-9509-1D70-0EE0-CBF325BAED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0367" y="659892"/>
                <a:ext cx="1571100" cy="15711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7624350-261C-AF42-6E6E-BA90C02FF40E}"/>
              </a:ext>
            </a:extLst>
          </p:cNvPr>
          <p:cNvSpPr txBox="1"/>
          <p:nvPr/>
        </p:nvSpPr>
        <p:spPr>
          <a:xfrm>
            <a:off x="727363" y="2124363"/>
            <a:ext cx="3128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Gathering Data: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07BCCB-0A71-2438-6C2E-992C7C7DC5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127" y="2557619"/>
            <a:ext cx="4070927" cy="530489"/>
          </a:xfrm>
          <a:prstGeom prst="rect">
            <a:avLst/>
          </a:prstGeom>
        </p:spPr>
      </p:pic>
      <p:pic>
        <p:nvPicPr>
          <p:cNvPr id="14" name="Picture 1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C7CC2A0-E05D-3682-27BE-6AD4C2F0FE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127" y="3188197"/>
            <a:ext cx="4353790" cy="527788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72DB4B3-F92C-FB1D-0845-46345F2B59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1627" y="3809075"/>
            <a:ext cx="5710382" cy="330895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4B38818-1DDB-F081-712F-A09159BEFD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9672" y="4227826"/>
            <a:ext cx="5820062" cy="388166"/>
          </a:xfrm>
          <a:prstGeom prst="rect">
            <a:avLst/>
          </a:prstGeom>
        </p:spPr>
      </p:pic>
      <p:pic>
        <p:nvPicPr>
          <p:cNvPr id="17" name="Picture 16" descr="A close-up of text&#10;&#10;Description automatically generated">
            <a:extLst>
              <a:ext uri="{FF2B5EF4-FFF2-40B4-BE49-F238E27FC236}">
                <a16:creationId xmlns:a16="http://schemas.microsoft.com/office/drawing/2014/main" id="{19E99AAD-CD72-3EBC-7F83-CE8DDE0D78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9672" y="4669291"/>
            <a:ext cx="3216563" cy="792555"/>
          </a:xfrm>
          <a:prstGeom prst="rect">
            <a:avLst/>
          </a:prstGeom>
        </p:spPr>
      </p:pic>
      <p:pic>
        <p:nvPicPr>
          <p:cNvPr id="18" name="Picture 17" descr="A map of a neighborhood with blue dots&#10;&#10;Description automatically generated">
            <a:extLst>
              <a:ext uri="{FF2B5EF4-FFF2-40B4-BE49-F238E27FC236}">
                <a16:creationId xmlns:a16="http://schemas.microsoft.com/office/drawing/2014/main" id="{5B542B35-77C4-4E8A-FC9D-ACC81D0999D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664036" y="1973984"/>
            <a:ext cx="4082472" cy="33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8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POGOH - Convenience of Current Bike Routes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2AD13-85F5-25D4-A67F-E412964C960E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600" dirty="0">
                <a:solidFill>
                  <a:srgbClr val="FFFFFF"/>
                </a:solidFill>
              </a:rPr>
              <a:t>Ridge Regression to predict the future station with all features over 0.2</a:t>
            </a: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map of cities with yellow dots&#10;&#10;Description automatically generated">
            <a:extLst>
              <a:ext uri="{FF2B5EF4-FFF2-40B4-BE49-F238E27FC236}">
                <a16:creationId xmlns:a16="http://schemas.microsoft.com/office/drawing/2014/main" id="{7C7B503D-03DB-57F8-4397-EC7384458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692772"/>
            <a:ext cx="6798082" cy="547245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ABEE968-49F3-F386-BEBE-08226D98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58" y="3546553"/>
            <a:ext cx="3458065" cy="221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61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10" y="720773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Analyzing Neighborhood Variability in Bicycle-Friendliness</a:t>
            </a:r>
          </a:p>
          <a:p>
            <a:pPr algn="ctr"/>
            <a:endParaRPr lang="en-US" sz="4000" dirty="0">
              <a:cs typeface="Calibri Light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CA53DE7-12BF-17E1-69CC-BB4B4A38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586" y="1855033"/>
            <a:ext cx="5618374" cy="44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8A2EC-46D6-D46A-23B2-5403D760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39" y="240631"/>
            <a:ext cx="11171321" cy="5943601"/>
          </a:xfrm>
          <a:prstGeom prst="rect">
            <a:avLst/>
          </a:prstGeom>
        </p:spPr>
      </p:pic>
      <p:pic>
        <p:nvPicPr>
          <p:cNvPr id="3074" name="Picture 2" descr="Bike(+) Plan | pittsburghpa.gov">
            <a:extLst>
              <a:ext uri="{FF2B5EF4-FFF2-40B4-BE49-F238E27FC236}">
                <a16:creationId xmlns:a16="http://schemas.microsoft.com/office/drawing/2014/main" id="{798A8A42-F046-D81C-601C-439E26BCD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"/>
          <a:stretch/>
        </p:blipFill>
        <p:spPr bwMode="auto">
          <a:xfrm>
            <a:off x="3881436" y="365676"/>
            <a:ext cx="4429125" cy="569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0B91E-089A-B95F-7ED4-95A9FF6A1D0D}"/>
              </a:ext>
            </a:extLst>
          </p:cNvPr>
          <p:cNvSpPr txBox="1"/>
          <p:nvPr/>
        </p:nvSpPr>
        <p:spPr>
          <a:xfrm>
            <a:off x="2389520" y="6355759"/>
            <a:ext cx="74129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/>
              <a:t>Background – Bike(+) Master Plan</a:t>
            </a:r>
          </a:p>
        </p:txBody>
      </p:sp>
    </p:spTree>
    <p:extLst>
      <p:ext uri="{BB962C8B-B14F-4D97-AF65-F5344CB8AC3E}">
        <p14:creationId xmlns:p14="http://schemas.microsoft.com/office/powerpoint/2010/main" val="3238176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2FA30F-9999-2A44-FC13-BE49CF4DFD88}"/>
              </a:ext>
            </a:extLst>
          </p:cNvPr>
          <p:cNvSpPr txBox="1"/>
          <p:nvPr/>
        </p:nvSpPr>
        <p:spPr>
          <a:xfrm>
            <a:off x="1586163" y="6334780"/>
            <a:ext cx="90196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/>
              <a:t>POGOH – Distances Between Stations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9E3BF-E86C-B1EC-86B6-DC47AE4F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4" y="486420"/>
            <a:ext cx="11178209" cy="53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1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POGOH - Distances Between Stations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5727515"/>
            <a:ext cx="10925101" cy="515477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sz="1400" cap="all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Group Data by station to see the most popular stations in terms of starting and ending points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9760E3B1-ADA1-10E2-A2EB-77993DD4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58" y="385482"/>
            <a:ext cx="3867027" cy="41148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302704B-90D3-4306-D3A9-DBB91B8F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25" y="385482"/>
            <a:ext cx="388323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37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POGOH - Distances Between Stations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Identify the most common route combinations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43AD6BC-B83E-448E-86DF-D513E834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705" y="2295277"/>
            <a:ext cx="10324352" cy="379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66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85B8E77-CC86-6831-BFEF-4C52F69C3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422" b="83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E9842D-485B-499F-B877-235322EA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>
                <a:solidFill>
                  <a:srgbClr val="FFFFFF"/>
                </a:solidFill>
              </a:rPr>
              <a:t>Is there an association between average distance to all other stations and usage?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0327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D9E3BF-E86C-B1EC-86B6-DC47AE4F6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4" y="486420"/>
            <a:ext cx="11178209" cy="533537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A309F9-1F2E-5380-208E-FDD2067BD48D}"/>
              </a:ext>
            </a:extLst>
          </p:cNvPr>
          <p:cNvCxnSpPr/>
          <p:nvPr/>
        </p:nvCxnSpPr>
        <p:spPr>
          <a:xfrm flipV="1">
            <a:off x="6573558" y="2803899"/>
            <a:ext cx="1168400" cy="3854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F24CCA-8FD9-C532-C839-A0461F532DE8}"/>
              </a:ext>
            </a:extLst>
          </p:cNvPr>
          <p:cNvCxnSpPr>
            <a:cxnSpLocks/>
          </p:cNvCxnSpPr>
          <p:nvPr/>
        </p:nvCxnSpPr>
        <p:spPr>
          <a:xfrm flipH="1" flipV="1">
            <a:off x="5612840" y="854076"/>
            <a:ext cx="1080246" cy="23054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9F651-837E-61F5-DEB0-B9DC23842445}"/>
              </a:ext>
            </a:extLst>
          </p:cNvPr>
          <p:cNvCxnSpPr>
            <a:cxnSpLocks/>
          </p:cNvCxnSpPr>
          <p:nvPr/>
        </p:nvCxnSpPr>
        <p:spPr>
          <a:xfrm flipH="1" flipV="1">
            <a:off x="6203017" y="2841251"/>
            <a:ext cx="452716" cy="2958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21B8C1-7755-FAF1-F8EB-C640FC71893A}"/>
              </a:ext>
            </a:extLst>
          </p:cNvPr>
          <p:cNvCxnSpPr>
            <a:cxnSpLocks/>
          </p:cNvCxnSpPr>
          <p:nvPr/>
        </p:nvCxnSpPr>
        <p:spPr>
          <a:xfrm flipH="1">
            <a:off x="5784663" y="3196850"/>
            <a:ext cx="841188" cy="3316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34C125-FC84-48D9-186E-3E4C4DB208AD}"/>
              </a:ext>
            </a:extLst>
          </p:cNvPr>
          <p:cNvCxnSpPr>
            <a:cxnSpLocks/>
          </p:cNvCxnSpPr>
          <p:nvPr/>
        </p:nvCxnSpPr>
        <p:spPr>
          <a:xfrm flipH="1" flipV="1">
            <a:off x="3461312" y="3050426"/>
            <a:ext cx="3186950" cy="866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AD666F-8D72-0015-427D-191BEF1A35BD}"/>
              </a:ext>
            </a:extLst>
          </p:cNvPr>
          <p:cNvCxnSpPr>
            <a:cxnSpLocks/>
          </p:cNvCxnSpPr>
          <p:nvPr/>
        </p:nvCxnSpPr>
        <p:spPr>
          <a:xfrm flipV="1">
            <a:off x="6670674" y="2266016"/>
            <a:ext cx="1011518" cy="85612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D4A0561-6872-2853-2696-02551DFE4523}"/>
              </a:ext>
            </a:extLst>
          </p:cNvPr>
          <p:cNvSpPr/>
          <p:nvPr/>
        </p:nvSpPr>
        <p:spPr>
          <a:xfrm>
            <a:off x="6536764" y="3018118"/>
            <a:ext cx="231587" cy="2091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5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POGOH - Distances Between Stations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83540" lvl="1">
              <a:buFont typeface="Courier New" panose="020F0502020204030204" pitchFamily="34" charset="0"/>
              <a:buChar char="o"/>
            </a:pPr>
            <a:r>
              <a:rPr lang="en-US" dirty="0">
                <a:cs typeface="Calibri"/>
              </a:rPr>
              <a:t>Read in data containing longitude and latitude information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BED40D-BF1A-331D-62A8-930217A29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285" b="-202"/>
          <a:stretch/>
        </p:blipFill>
        <p:spPr>
          <a:xfrm>
            <a:off x="2450353" y="2199178"/>
            <a:ext cx="7291301" cy="396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10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/>
              <a:t>POGOH - Distances Between Stations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83540" lvl="1">
              <a:buFont typeface="Courier New" panose="020F0502020204030204" pitchFamily="34" charset="0"/>
              <a:buChar char="o"/>
            </a:pPr>
            <a:r>
              <a:rPr lang="en-US">
                <a:cs typeface="Calibri"/>
              </a:rPr>
              <a:t>Python code to compute the average distance between a given station and the 59 other stations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1B1E201-9B12-9D5D-AD13-FAC89C46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1" y="2657557"/>
            <a:ext cx="7412653" cy="2398192"/>
          </a:xfrm>
          <a:prstGeom prst="rect">
            <a:avLst/>
          </a:prstGeom>
        </p:spPr>
      </p:pic>
      <p:pic>
        <p:nvPicPr>
          <p:cNvPr id="8" name="Picture 7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C76AFA9A-6F45-6AF4-6E50-F1746E362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15" y="2120641"/>
            <a:ext cx="3499631" cy="411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38DA-91DE-021D-EFF9-B7752E932587}"/>
              </a:ext>
            </a:extLst>
          </p:cNvPr>
          <p:cNvSpPr/>
          <p:nvPr/>
        </p:nvSpPr>
        <p:spPr>
          <a:xfrm>
            <a:off x="10128898" y="2177142"/>
            <a:ext cx="1254448" cy="4032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2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/>
              <a:t>POGOH - Distances Between Stations Analysis</a:t>
            </a:r>
          </a:p>
        </p:txBody>
      </p: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4409BDE9-4C64-FDC8-987D-79E1A7B7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64" y="2255417"/>
            <a:ext cx="5612214" cy="4005943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95FCF66B-1BE5-97FB-3E21-070EACF5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74" y="2151743"/>
            <a:ext cx="5431494" cy="4005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D5291-948E-07D4-19CA-5318257FB3C9}"/>
              </a:ext>
            </a:extLst>
          </p:cNvPr>
          <p:cNvSpPr txBox="1"/>
          <p:nvPr/>
        </p:nvSpPr>
        <p:spPr>
          <a:xfrm>
            <a:off x="3047999" y="1835020"/>
            <a:ext cx="1347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Start Station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B4C861-C0D3-EA64-C285-29A304E828B0}"/>
              </a:ext>
            </a:extLst>
          </p:cNvPr>
          <p:cNvSpPr txBox="1"/>
          <p:nvPr/>
        </p:nvSpPr>
        <p:spPr>
          <a:xfrm>
            <a:off x="8459753" y="1783182"/>
            <a:ext cx="1347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End Station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3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/>
              <a:t>POGOH - Distances Between Stations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83540" lvl="1">
              <a:buFont typeface="Courier New" panose="020F0502020204030204" pitchFamily="34" charset="0"/>
              <a:buChar char="o"/>
            </a:pPr>
            <a:r>
              <a:rPr lang="en-US" sz="2000">
                <a:cs typeface="Calibri"/>
              </a:rPr>
              <a:t>Is there an exponential (decay) relationship between total dispatches and average distance?</a:t>
            </a:r>
          </a:p>
        </p:txBody>
      </p:sp>
      <p:pic>
        <p:nvPicPr>
          <p:cNvPr id="4" name="Picture 3" descr="A graph of blue dots&#10;&#10;Description automatically generated">
            <a:extLst>
              <a:ext uri="{FF2B5EF4-FFF2-40B4-BE49-F238E27FC236}">
                <a16:creationId xmlns:a16="http://schemas.microsoft.com/office/drawing/2014/main" id="{B80278CB-6745-1F12-FCDC-1F6D9065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436" y="2291703"/>
            <a:ext cx="4536311" cy="3477208"/>
          </a:xfrm>
          <a:prstGeom prst="rect">
            <a:avLst/>
          </a:prstGeom>
        </p:spPr>
      </p:pic>
      <p:pic>
        <p:nvPicPr>
          <p:cNvPr id="5" name="Picture 4" descr="A white rectangular sign with red text&#10;&#10;Description automatically generated">
            <a:extLst>
              <a:ext uri="{FF2B5EF4-FFF2-40B4-BE49-F238E27FC236}">
                <a16:creationId xmlns:a16="http://schemas.microsoft.com/office/drawing/2014/main" id="{EC36320B-061E-FA98-49CC-8C707730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653" y="5932626"/>
            <a:ext cx="7080897" cy="7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63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2FA30F-9999-2A44-FC13-BE49CF4DFD88}"/>
              </a:ext>
            </a:extLst>
          </p:cNvPr>
          <p:cNvSpPr txBox="1"/>
          <p:nvPr/>
        </p:nvSpPr>
        <p:spPr>
          <a:xfrm>
            <a:off x="900865" y="6334780"/>
            <a:ext cx="10390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 b="1" dirty="0"/>
              <a:t>POGOH – University Body (Pitt) vs General Public Usage Analysis</a:t>
            </a:r>
          </a:p>
        </p:txBody>
      </p:sp>
      <p:pic>
        <p:nvPicPr>
          <p:cNvPr id="10244" name="Picture 4" descr="University of Pittsburgh-Pittsburgh Campus - Pittsburgh, PA | Cappex">
            <a:extLst>
              <a:ext uri="{FF2B5EF4-FFF2-40B4-BE49-F238E27FC236}">
                <a16:creationId xmlns:a16="http://schemas.microsoft.com/office/drawing/2014/main" id="{A5FA1C1B-9951-2B29-E63A-4963E628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585" y="631447"/>
            <a:ext cx="9062829" cy="509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23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E441-53E4-A6A4-1D71-3C0A5DF2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Bike(+) Master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CCC05-A0CC-59D6-7175-FD918549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64829"/>
          </a:xfrm>
        </p:spPr>
        <p:txBody>
          <a:bodyPr/>
          <a:lstStyle/>
          <a:p>
            <a:r>
              <a:rPr lang="en-US" dirty="0"/>
              <a:t>June 2020 –</a:t>
            </a:r>
          </a:p>
          <a:p>
            <a:endParaRPr lang="en-US" sz="1000"/>
          </a:p>
          <a:p>
            <a:pPr lvl="1"/>
            <a:r>
              <a:rPr lang="en-US" dirty="0"/>
              <a:t>The Pittsburgh Bike(+) Plan establishes a vision to continue building a safe, comfortable, and convenient bike network for all types of riders and all types of trips.</a:t>
            </a:r>
          </a:p>
          <a:p>
            <a:pPr marL="201168" lvl="1" indent="0">
              <a:buNone/>
            </a:pPr>
            <a:endParaRPr lang="en-US" sz="1000"/>
          </a:p>
          <a:p>
            <a:pPr lvl="1"/>
            <a:r>
              <a:rPr lang="en-US" dirty="0"/>
              <a:t>Pittsburgh Mobility Goals:</a:t>
            </a:r>
          </a:p>
          <a:p>
            <a:pPr marL="201168" lvl="1" indent="0">
              <a:buNone/>
            </a:pPr>
            <a:endParaRPr lang="en-US" sz="500"/>
          </a:p>
          <a:p>
            <a:pPr lvl="2"/>
            <a:r>
              <a:rPr lang="en-US" dirty="0"/>
              <a:t>No one dies traveling on city streets.</a:t>
            </a:r>
          </a:p>
          <a:p>
            <a:pPr marL="384048" lvl="2" indent="0">
              <a:buNone/>
            </a:pPr>
            <a:endParaRPr lang="en-US" sz="1000"/>
          </a:p>
          <a:p>
            <a:pPr lvl="2"/>
            <a:r>
              <a:rPr lang="en-US" dirty="0"/>
              <a:t>All households can access fresh fruits and vegetables within 20 minutes travel of home, without requiring a private automobile.</a:t>
            </a:r>
          </a:p>
          <a:p>
            <a:pPr marL="384048" lvl="2" indent="0">
              <a:buNone/>
            </a:pPr>
            <a:endParaRPr lang="en-US" sz="1000"/>
          </a:p>
          <a:p>
            <a:pPr lvl="2"/>
            <a:r>
              <a:rPr lang="en-US" dirty="0"/>
              <a:t>Walking and bicycling are the most joyful mode for short distance trips.</a:t>
            </a:r>
          </a:p>
          <a:p>
            <a:pPr marL="384048" lvl="2" indent="0">
              <a:buNone/>
            </a:pPr>
            <a:endParaRPr lang="en-US" sz="1000"/>
          </a:p>
          <a:p>
            <a:pPr lvl="2"/>
            <a:r>
              <a:rPr lang="en-US" dirty="0"/>
              <a:t>No household must spend more than 45% of household income for basic housing and mobility.</a:t>
            </a:r>
          </a:p>
          <a:p>
            <a:pPr marL="384048" lvl="2" indent="0">
              <a:buNone/>
            </a:pPr>
            <a:endParaRPr lang="en-US" sz="1000"/>
          </a:p>
          <a:p>
            <a:pPr lvl="2"/>
            <a:r>
              <a:rPr lang="en-US" dirty="0"/>
              <a:t>Pittsburgh streets and right of ways reflect the values of our community.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97FBB-BE77-0ED1-2FA0-97B4CEB2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547" y="4824945"/>
            <a:ext cx="1362265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7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POGOH - University Body (Pitt) vs General Public Usage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Top 18 Routes in Total Number of Trips:</a:t>
            </a:r>
          </a:p>
          <a:p>
            <a:pPr marL="383540" lvl="1"/>
            <a:r>
              <a:rPr lang="en-US" b="1" i="1" dirty="0"/>
              <a:t>Number 1: 4,108 Trips (University Commuting)</a:t>
            </a:r>
            <a:endParaRPr lang="en-US" b="1" i="1">
              <a:cs typeface="Calibri" panose="020F0502020204030204"/>
            </a:endParaRPr>
          </a:p>
          <a:p>
            <a:pPr marL="383540" lvl="1"/>
            <a:endParaRPr lang="en-US" i="1">
              <a:cs typeface="Calibri" panose="020F0502020204030204"/>
            </a:endParaRPr>
          </a:p>
          <a:p>
            <a:pPr marL="383540" lvl="1"/>
            <a:r>
              <a:rPr lang="en-US" b="1" i="1" dirty="0"/>
              <a:t>Number 2: 3,787 Trips (University Commuting)</a:t>
            </a:r>
            <a:endParaRPr lang="en-US" b="1" i="1">
              <a:cs typeface="Calibri" panose="020F0502020204030204"/>
            </a:endParaRPr>
          </a:p>
          <a:p>
            <a:pPr marL="383540" lvl="1"/>
            <a:endParaRPr lang="en-US" i="1">
              <a:cs typeface="Calibri" panose="020F0502020204030204"/>
            </a:endParaRPr>
          </a:p>
          <a:p>
            <a:pPr marL="383540" lvl="1"/>
            <a:r>
              <a:rPr lang="en-US" b="1" i="1" dirty="0"/>
              <a:t>Number 3: 2,737 Trips (University Commuting)</a:t>
            </a:r>
            <a:endParaRPr lang="en-US" b="1" i="1">
              <a:cs typeface="Calibri" panose="020F0502020204030204"/>
            </a:endParaRPr>
          </a:p>
          <a:p>
            <a:pPr marL="383540" lvl="1"/>
            <a:endParaRPr lang="en-US" i="1">
              <a:cs typeface="Calibri" panose="020F0502020204030204"/>
            </a:endParaRPr>
          </a:p>
          <a:p>
            <a:pPr marL="383540" lvl="1"/>
            <a:r>
              <a:rPr lang="en-US" b="1" i="1" dirty="0"/>
              <a:t>Number 4: 2,353 Trips (University Commuting)</a:t>
            </a:r>
            <a:endParaRPr lang="en-US" b="1" i="1">
              <a:cs typeface="Calibri" panose="020F0502020204030204"/>
            </a:endParaRPr>
          </a:p>
          <a:p>
            <a:pPr marL="383540" lvl="1"/>
            <a:endParaRPr lang="en-US" i="1">
              <a:cs typeface="Calibri" panose="020F0502020204030204"/>
            </a:endParaRPr>
          </a:p>
          <a:p>
            <a:pPr marL="383540" lvl="1"/>
            <a:r>
              <a:rPr lang="en-US" b="1" i="1" dirty="0"/>
              <a:t>Number 5: 2,166 Trips (University Commuting)</a:t>
            </a:r>
            <a:endParaRPr lang="en-US" b="1" i="1">
              <a:cs typeface="Calibri" panose="020F0502020204030204"/>
            </a:endParaRPr>
          </a:p>
          <a:p>
            <a:pPr marL="383540" lvl="1"/>
            <a:endParaRPr lang="en-US">
              <a:cs typeface="Calibri" panose="020F0502020204030204"/>
            </a:endParaRPr>
          </a:p>
          <a:p>
            <a:pPr marL="383540" lvl="1"/>
            <a:r>
              <a:rPr lang="en-US" dirty="0"/>
              <a:t>Number 6: 2,053 Trips (Schenley Park Recreation)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244F1-E844-FAB1-6952-53AA3296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011" y="3159448"/>
            <a:ext cx="4312515" cy="13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85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POGOH - University Body (Pitt) vs General Public Usage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Number of Trips:</a:t>
            </a:r>
          </a:p>
          <a:p>
            <a:pPr lvl="1"/>
            <a:r>
              <a:rPr lang="en-US" dirty="0"/>
              <a:t>Number 7: 2,044 Trips (Schenley Park Recreation)</a:t>
            </a:r>
          </a:p>
          <a:p>
            <a:pPr lvl="1"/>
            <a:endParaRPr lang="en-US"/>
          </a:p>
          <a:p>
            <a:pPr lvl="1"/>
            <a:r>
              <a:rPr lang="en-US" b="1" i="1" dirty="0"/>
              <a:t>Number 8: 2,027 Trips (University Commuting)</a:t>
            </a:r>
          </a:p>
          <a:p>
            <a:pPr lvl="1"/>
            <a:endParaRPr lang="en-US"/>
          </a:p>
          <a:p>
            <a:pPr lvl="1"/>
            <a:r>
              <a:rPr lang="en-US" dirty="0"/>
              <a:t>Number 9: 2,006 Trips (South Side Recreation)</a:t>
            </a:r>
          </a:p>
          <a:p>
            <a:pPr lvl="1"/>
            <a:endParaRPr lang="en-US"/>
          </a:p>
          <a:p>
            <a:pPr lvl="1"/>
            <a:r>
              <a:rPr lang="en-US" b="1" i="1" dirty="0"/>
              <a:t>Number 10: 1,999 Trips (University Commuting)</a:t>
            </a:r>
          </a:p>
          <a:p>
            <a:pPr lvl="1"/>
            <a:endParaRPr lang="en-US" b="1" i="1"/>
          </a:p>
          <a:p>
            <a:pPr lvl="1"/>
            <a:r>
              <a:rPr lang="en-US" b="1" i="1" dirty="0"/>
              <a:t>Number 11: 1,836 Trips (University Commuting)</a:t>
            </a:r>
          </a:p>
          <a:p>
            <a:pPr lvl="1"/>
            <a:endParaRPr lang="en-US" b="1" i="1"/>
          </a:p>
          <a:p>
            <a:pPr lvl="1"/>
            <a:r>
              <a:rPr lang="en-US" b="1" i="1" dirty="0"/>
              <a:t>Number 12: 1,504 Trips (University Commuting)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70CE7-A635-CC5D-7AF2-6335F0D55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011" y="3159448"/>
            <a:ext cx="4312515" cy="13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09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POGOH - University Body (Pitt) vs General Public Usage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Top Number of Trips:</a:t>
            </a:r>
          </a:p>
          <a:p>
            <a:pPr lvl="1"/>
            <a:r>
              <a:rPr lang="en-US" dirty="0"/>
              <a:t>Number 13: 1,477 Trips (North Oakland Commuting)</a:t>
            </a:r>
          </a:p>
          <a:p>
            <a:pPr lvl="1"/>
            <a:endParaRPr lang="en-US"/>
          </a:p>
          <a:p>
            <a:pPr lvl="1"/>
            <a:r>
              <a:rPr lang="en-US" b="1" i="1" dirty="0"/>
              <a:t>Number 14: 1,454 Trips (University Commuting)</a:t>
            </a:r>
          </a:p>
          <a:p>
            <a:pPr lvl="1"/>
            <a:endParaRPr lang="en-US"/>
          </a:p>
          <a:p>
            <a:pPr lvl="1"/>
            <a:r>
              <a:rPr lang="en-US" dirty="0"/>
              <a:t>Number 15: 1,423 Trips (Downtown Recreation)</a:t>
            </a:r>
          </a:p>
          <a:p>
            <a:pPr lvl="1"/>
            <a:endParaRPr lang="en-US"/>
          </a:p>
          <a:p>
            <a:pPr lvl="1"/>
            <a:r>
              <a:rPr lang="en-US" b="1" i="1" dirty="0"/>
              <a:t>Number 16: 1,227 Trips (University Commuting)</a:t>
            </a:r>
          </a:p>
          <a:p>
            <a:pPr lvl="1"/>
            <a:endParaRPr lang="en-US"/>
          </a:p>
          <a:p>
            <a:pPr lvl="1"/>
            <a:r>
              <a:rPr lang="en-US" dirty="0"/>
              <a:t>Number 17: 1,155 Trips (North Oakland Commuting)</a:t>
            </a:r>
          </a:p>
          <a:p>
            <a:pPr lvl="1"/>
            <a:endParaRPr lang="en-US"/>
          </a:p>
          <a:p>
            <a:pPr lvl="1"/>
            <a:r>
              <a:rPr lang="en-US" b="1" i="1" dirty="0"/>
              <a:t>Number 18: 1,124 Trips (University Commuting)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715FD-2A1B-C9E0-5B0C-924ACF172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011" y="3159448"/>
            <a:ext cx="4312515" cy="13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6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POGOH - University Body (Pitt) vs General Public Usage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28734"/>
          </a:xfrm>
        </p:spPr>
        <p:txBody>
          <a:bodyPr>
            <a:normAutofit/>
          </a:bodyPr>
          <a:lstStyle/>
          <a:p>
            <a:r>
              <a:rPr lang="en-US"/>
              <a:t>In the Top 18 Most Popular Routes:</a:t>
            </a:r>
          </a:p>
          <a:p>
            <a:pPr lvl="1"/>
            <a:r>
              <a:rPr lang="en-US"/>
              <a:t>Over the 12 Months documented, a total of 36,530 Trips were completed.</a:t>
            </a:r>
          </a:p>
          <a:p>
            <a:pPr lvl="1"/>
            <a:endParaRPr lang="en-US"/>
          </a:p>
          <a:p>
            <a:pPr lvl="1"/>
            <a:r>
              <a:rPr lang="en-US"/>
              <a:t>26,372 of those Trips were University Commuting.</a:t>
            </a:r>
          </a:p>
          <a:p>
            <a:pPr lvl="2"/>
            <a:r>
              <a:rPr lang="en-US"/>
              <a:t>That is 72.19% of the total Trips.</a:t>
            </a:r>
          </a:p>
          <a:p>
            <a:pPr lvl="2"/>
            <a:endParaRPr lang="en-US"/>
          </a:p>
          <a:p>
            <a:pPr lvl="1"/>
            <a:r>
              <a:rPr lang="en-US"/>
              <a:t>12 of the Top 18 were University Commuting.</a:t>
            </a:r>
          </a:p>
          <a:p>
            <a:pPr lvl="2"/>
            <a:r>
              <a:rPr lang="en-US"/>
              <a:t>That is 66.67% of the Top 18 Most Popular Routes.</a:t>
            </a:r>
          </a:p>
          <a:p>
            <a:pPr lvl="2"/>
            <a:endParaRPr lang="en-US"/>
          </a:p>
          <a:p>
            <a:pPr lvl="1"/>
            <a:r>
              <a:rPr lang="en-US"/>
              <a:t>15 of the Top 18 were on average less than 20 minutes.</a:t>
            </a:r>
          </a:p>
          <a:p>
            <a:pPr lvl="2"/>
            <a:r>
              <a:rPr lang="en-US"/>
              <a:t>University Students get Unlimited 30-minute bike rides, daily.</a:t>
            </a:r>
          </a:p>
          <a:p>
            <a:r>
              <a:rPr lang="en-US"/>
              <a:t>Overall, over the 12 Months documented, a total of 168,658 Trips were completed.</a:t>
            </a:r>
          </a:p>
          <a:p>
            <a:pPr lvl="1"/>
            <a:r>
              <a:rPr lang="en-US"/>
              <a:t>At least 15.64% of the total Trips were University Commuting.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E1AE0-D14A-B11A-2D42-F0EA2C91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846943"/>
            <a:ext cx="4658670" cy="21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21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4A3-468C-EE37-4884-ADCC8940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19" y="316682"/>
            <a:ext cx="11628521" cy="1450757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POGOH - University Body (Pitt) vs General Public Usage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A2C6-67FB-BE85-1845-E24A57982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4076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Overall:</a:t>
            </a:r>
          </a:p>
          <a:p>
            <a:pPr marL="383540" lvl="1"/>
            <a:r>
              <a:rPr lang="en-US"/>
              <a:t>Pittsburgh University Commuting does not make up most of the total Pittsburgh bike usage.</a:t>
            </a:r>
            <a:endParaRPr lang="en-US">
              <a:cs typeface="Calibri" panose="020F0502020204030204"/>
            </a:endParaRPr>
          </a:p>
          <a:p>
            <a:pPr marL="383540" lvl="1"/>
            <a:endParaRPr lang="en-US">
              <a:cs typeface="Calibri" panose="020F0502020204030204"/>
            </a:endParaRPr>
          </a:p>
          <a:p>
            <a:pPr marL="383540" lvl="1"/>
            <a:r>
              <a:rPr lang="en-US"/>
              <a:t>However, it is a significantly large percentage with just the Top 18 Most Popular Routes.</a:t>
            </a:r>
            <a:endParaRPr lang="en-US">
              <a:cs typeface="Calibri" panose="020F0502020204030204"/>
            </a:endParaRPr>
          </a:p>
          <a:p>
            <a:pPr marL="566420" lvl="2"/>
            <a:r>
              <a:rPr lang="en-US"/>
              <a:t>With 2,724 different observed routes, it was difficult to determine every type of route.</a:t>
            </a:r>
            <a:endParaRPr lang="en-US">
              <a:cs typeface="Calibri" panose="020F0502020204030204"/>
            </a:endParaRPr>
          </a:p>
          <a:p>
            <a:pPr marL="566420" lvl="2"/>
            <a:r>
              <a:rPr lang="en-US"/>
              <a:t>Could not get a final percentage of how truly large University Commuting is in the data.</a:t>
            </a:r>
            <a:endParaRPr lang="en-US">
              <a:cs typeface="Calibri" panose="020F0502020204030204"/>
            </a:endParaRPr>
          </a:p>
          <a:p>
            <a:pPr marL="566420" lvl="2"/>
            <a:r>
              <a:rPr lang="en-US"/>
              <a:t>Considering Route Popularity </a:t>
            </a:r>
            <a:r>
              <a:rPr lang="en-US" b="1" i="1"/>
              <a:t>Number 19</a:t>
            </a:r>
            <a:r>
              <a:rPr lang="en-US"/>
              <a:t> and </a:t>
            </a:r>
            <a:r>
              <a:rPr lang="en-US" b="1" i="1"/>
              <a:t>Number 20</a:t>
            </a:r>
            <a:r>
              <a:rPr lang="en-US"/>
              <a:t> are also University Commuting:</a:t>
            </a:r>
            <a:endParaRPr lang="en-US">
              <a:cs typeface="Calibri"/>
            </a:endParaRPr>
          </a:p>
          <a:p>
            <a:pPr marL="749300" lvl="3"/>
            <a:r>
              <a:rPr lang="en-US"/>
              <a:t>Likely that final percentage is much larger than 15.64% of the total Trips.</a:t>
            </a:r>
            <a:endParaRPr lang="en-US">
              <a:cs typeface="Calibri" panose="020F0502020204030204"/>
            </a:endParaRPr>
          </a:p>
          <a:p>
            <a:pPr marL="566420" lvl="2"/>
            <a:endParaRPr lang="en-US">
              <a:cs typeface="Calibri" panose="020F0502020204030204"/>
            </a:endParaRPr>
          </a:p>
          <a:p>
            <a:pPr marL="383540" lvl="1"/>
            <a:r>
              <a:rPr lang="en-US"/>
              <a:t>General Public Commuting / Recreation is definitely an influential part.</a:t>
            </a:r>
            <a:endParaRPr lang="en-US">
              <a:cs typeface="Calibri" panose="020F0502020204030204"/>
            </a:endParaRPr>
          </a:p>
          <a:p>
            <a:pPr marL="566420" lvl="2"/>
            <a:r>
              <a:rPr lang="en-US"/>
              <a:t>Split between too many different routes.</a:t>
            </a:r>
            <a:endParaRPr lang="en-US">
              <a:cs typeface="Calibri" panose="020F0502020204030204"/>
            </a:endParaRPr>
          </a:p>
          <a:p>
            <a:pPr marL="566420" lvl="2"/>
            <a:r>
              <a:rPr lang="en-US"/>
              <a:t>Not very consistent/popular routes, unlike University Commuting.</a:t>
            </a:r>
            <a:endParaRPr lang="en-US">
              <a:cs typeface="Calibri" panose="020F0502020204030204"/>
            </a:endParaRPr>
          </a:p>
          <a:p>
            <a:pPr marL="566420" lvl="2"/>
            <a:r>
              <a:rPr lang="en-US"/>
              <a:t>Regardless, General Commuting / Recreation had 6 routes within the Top 18.</a:t>
            </a:r>
            <a:endParaRPr lang="en-US">
              <a:cs typeface="Calibri" panose="020F0502020204030204"/>
            </a:endParaRPr>
          </a:p>
          <a:p>
            <a:pPr marL="566420" lvl="2"/>
            <a:endParaRPr lang="en-US">
              <a:cs typeface="Calibri" panose="020F0502020204030204"/>
            </a:endParaRPr>
          </a:p>
          <a:p>
            <a:pPr marL="383540" lvl="1"/>
            <a:r>
              <a:rPr lang="en-US"/>
              <a:t>Money / Cost not a significant factor since 83.1% of riders have pre-paid plans.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2FFB9-D8E6-7B9B-720A-89934EFDB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3"/>
          <a:stretch/>
        </p:blipFill>
        <p:spPr>
          <a:xfrm>
            <a:off x="9785566" y="2935357"/>
            <a:ext cx="2215105" cy="32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59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35FF-03D0-7DF8-ACB6-4C959D74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09EE8-27CE-4B14-CF37-51631A64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71" y="1845734"/>
            <a:ext cx="11416746" cy="4023360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dirty="0"/>
              <a:t>Convenience:</a:t>
            </a:r>
          </a:p>
          <a:p>
            <a:pPr marL="383540" lvl="1"/>
            <a:r>
              <a:rPr lang="en-US" dirty="0">
                <a:cs typeface="Calibri" panose="020F0502020204030204"/>
              </a:rPr>
              <a:t>Station Convenient</a:t>
            </a:r>
          </a:p>
          <a:p>
            <a:pPr marL="383540" lvl="1"/>
            <a:r>
              <a:rPr lang="en-US" dirty="0">
                <a:cs typeface="Calibri" panose="020F0502020204030204"/>
              </a:rPr>
              <a:t>Neighborhood Difference and Prediction on Station location</a:t>
            </a:r>
            <a:endParaRPr lang="en-US" dirty="0"/>
          </a:p>
          <a:p>
            <a:r>
              <a:rPr lang="en-US" dirty="0"/>
              <a:t>Distance:</a:t>
            </a:r>
            <a:endParaRPr lang="en-US" dirty="0">
              <a:cs typeface="Calibri"/>
            </a:endParaRPr>
          </a:p>
          <a:p>
            <a:pPr marL="383540" lvl="1"/>
            <a:r>
              <a:rPr lang="en-US" dirty="0"/>
              <a:t>Start and end station data can be used relatively interchangeably</a:t>
            </a:r>
            <a:endParaRPr lang="en-US" dirty="0">
              <a:cs typeface="Calibri"/>
            </a:endParaRPr>
          </a:p>
          <a:p>
            <a:pPr marL="383540" lvl="1"/>
            <a:r>
              <a:rPr lang="en-US" dirty="0">
                <a:cs typeface="Calibri"/>
              </a:rPr>
              <a:t>Exponential decay relationship between total dispatches and average distance to all other stations</a:t>
            </a:r>
            <a:endParaRPr lang="en-US" dirty="0"/>
          </a:p>
          <a:p>
            <a:r>
              <a:rPr lang="en-US" dirty="0"/>
              <a:t>Main Type of Use:</a:t>
            </a:r>
            <a:endParaRPr lang="en-US" dirty="0">
              <a:cs typeface="Calibri"/>
            </a:endParaRPr>
          </a:p>
          <a:p>
            <a:pPr marL="383540" lvl="1"/>
            <a:r>
              <a:rPr lang="en-US" dirty="0"/>
              <a:t>The City of Pittsburgh is very accessible to both University Commuters and General Public Commuters / Recreationists.</a:t>
            </a:r>
            <a:endParaRPr lang="en-US" dirty="0">
              <a:cs typeface="Calibri" panose="020F0502020204030204"/>
            </a:endParaRPr>
          </a:p>
          <a:p>
            <a:pPr marL="383540" lvl="1"/>
            <a:r>
              <a:rPr lang="en-US" dirty="0"/>
              <a:t>Large amount of bike-route use all throughout the city.</a:t>
            </a:r>
            <a:endParaRPr lang="en-US" dirty="0">
              <a:cs typeface="Calibri" panose="020F0502020204030204"/>
            </a:endParaRPr>
          </a:p>
          <a:p>
            <a:r>
              <a:rPr lang="en-US" b="1" i="1" dirty="0"/>
              <a:t>Therefore:</a:t>
            </a:r>
            <a:endParaRPr lang="en-US" b="1" i="1" dirty="0">
              <a:cs typeface="Calibri"/>
            </a:endParaRPr>
          </a:p>
          <a:p>
            <a:pPr marL="383540" lvl="1"/>
            <a:r>
              <a:rPr lang="en-US" b="1" i="1" dirty="0"/>
              <a:t>The City of Pittsburgh </a:t>
            </a:r>
            <a:r>
              <a:rPr lang="en-US" b="1" i="1" u="sng"/>
              <a:t>is</a:t>
            </a:r>
            <a:r>
              <a:rPr lang="en-US" b="1" i="1" dirty="0"/>
              <a:t> </a:t>
            </a:r>
            <a:r>
              <a:rPr lang="en-US" b="1" i="1">
                <a:solidFill>
                  <a:srgbClr val="404040"/>
                </a:solidFill>
              </a:rPr>
              <a:t>truly</a:t>
            </a:r>
            <a:r>
              <a:rPr lang="en-US" b="1" i="1" dirty="0"/>
              <a:t> the Bike Friendly City that was planned since 2020.</a:t>
            </a:r>
            <a:endParaRPr lang="en-US" b="1" i="1" dirty="0">
              <a:cs typeface="Calibri" panose="020F0502020204030204"/>
            </a:endParaRPr>
          </a:p>
          <a:p>
            <a:pPr marL="383540" lvl="1"/>
            <a:r>
              <a:rPr lang="en-US" b="1" i="1" dirty="0"/>
              <a:t>The Bike(+) Master Plan </a:t>
            </a:r>
            <a:r>
              <a:rPr lang="en-US" b="1" i="1" u="sng"/>
              <a:t>has</a:t>
            </a:r>
            <a:r>
              <a:rPr lang="en-US" b="1" i="1" dirty="0"/>
              <a:t> </a:t>
            </a:r>
            <a:r>
              <a:rPr lang="en-US" b="1" i="1">
                <a:solidFill>
                  <a:srgbClr val="404040"/>
                </a:solidFill>
              </a:rPr>
              <a:t>been</a:t>
            </a:r>
            <a:r>
              <a:rPr lang="en-US" b="1" i="1" dirty="0"/>
              <a:t> successful.</a:t>
            </a:r>
            <a:endParaRPr lang="en-US" b="1" i="1" dirty="0">
              <a:cs typeface="Calibri" panose="020F0502020204030204"/>
            </a:endParaRPr>
          </a:p>
        </p:txBody>
      </p:sp>
      <p:pic>
        <p:nvPicPr>
          <p:cNvPr id="4" name="Picture 3" descr="Transit app adds Pittsburgh bike-rental program POGOH to its system |  Pittsburgh Post-Gazette">
            <a:extLst>
              <a:ext uri="{FF2B5EF4-FFF2-40B4-BE49-F238E27FC236}">
                <a16:creationId xmlns:a16="http://schemas.microsoft.com/office/drawing/2014/main" id="{E175DF34-D869-F01B-96D2-EB8B614F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4704904"/>
            <a:ext cx="2141220" cy="14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77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265A-80B5-8E14-39AD-9190AE2A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Questions?</a:t>
            </a:r>
          </a:p>
        </p:txBody>
      </p:sp>
      <p:pic>
        <p:nvPicPr>
          <p:cNvPr id="5122" name="Picture 2" descr="Any Questions Images – Browse 4,496 Stock Photos, Vectors, and Video |  Adobe Stock">
            <a:extLst>
              <a:ext uri="{FF2B5EF4-FFF2-40B4-BE49-F238E27FC236}">
                <a16:creationId xmlns:a16="http://schemas.microsoft.com/office/drawing/2014/main" id="{74EFB96C-9140-15AB-8A43-4D8A70957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699" y="1973160"/>
            <a:ext cx="5344602" cy="40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2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E441-53E4-A6A4-1D71-3C0A5DF2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Bike(+) Master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CCC05-A0CC-59D6-7175-FD918549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10880157" cy="4464829"/>
          </a:xfrm>
        </p:spPr>
        <p:txBody>
          <a:bodyPr>
            <a:normAutofit/>
          </a:bodyPr>
          <a:lstStyle/>
          <a:p>
            <a:r>
              <a:rPr lang="en-US" sz="2800" dirty="0"/>
              <a:t>June 2020 –</a:t>
            </a:r>
          </a:p>
          <a:p>
            <a:endParaRPr lang="en-US" sz="1100"/>
          </a:p>
          <a:p>
            <a:pPr lvl="1"/>
            <a:r>
              <a:rPr lang="en-US" sz="2000" dirty="0"/>
              <a:t>Bike Infrastructure in Pittsburgh in 2020:</a:t>
            </a:r>
          </a:p>
          <a:p>
            <a:pPr marL="201168" lvl="1" indent="0">
              <a:buNone/>
            </a:pPr>
            <a:endParaRPr lang="en-US" sz="1300"/>
          </a:p>
          <a:p>
            <a:pPr lvl="2"/>
            <a:r>
              <a:rPr lang="en-US" dirty="0"/>
              <a:t>93 miles of bike infrastructure (about 40% of which are bike lanes).</a:t>
            </a:r>
          </a:p>
          <a:p>
            <a:pPr lvl="2"/>
            <a:endParaRPr lang="en-US" sz="1300"/>
          </a:p>
          <a:p>
            <a:pPr lvl="2"/>
            <a:r>
              <a:rPr lang="en-US" dirty="0"/>
              <a:t>31% of residents bike, walk, or ride public transit to get to work.</a:t>
            </a:r>
          </a:p>
          <a:p>
            <a:pPr lvl="2"/>
            <a:endParaRPr lang="en-US" sz="1300"/>
          </a:p>
          <a:p>
            <a:pPr lvl="2"/>
            <a:r>
              <a:rPr lang="en-US" dirty="0"/>
              <a:t>23% of Pittsburgh households do not have access to a personal automobile.</a:t>
            </a:r>
          </a:p>
          <a:p>
            <a:pPr lvl="2"/>
            <a:endParaRPr lang="en-US" sz="1300"/>
          </a:p>
          <a:p>
            <a:pPr lvl="2"/>
            <a:r>
              <a:rPr lang="en-US" dirty="0"/>
              <a:t>2.1% of City of Pittsburgh commuters bike to work.</a:t>
            </a:r>
          </a:p>
          <a:p>
            <a:pPr lvl="2"/>
            <a:endParaRPr lang="en-US" sz="1300"/>
          </a:p>
          <a:p>
            <a:pPr lvl="2"/>
            <a:r>
              <a:rPr lang="en-US" dirty="0"/>
              <a:t>Over 500 bikes at 113 Healthy Ride stations, and 66,000 active users.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EA2A4E-5186-AABB-7883-3639FCA2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801" y="3975135"/>
            <a:ext cx="2219635" cy="2210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294EB-1974-EBDE-AFCE-7DC53C90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233" y="1839460"/>
            <a:ext cx="2229161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47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80934-0CD5-211C-CEF7-38A3226D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97" y="112644"/>
            <a:ext cx="9626806" cy="6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4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E441-53E4-A6A4-1D71-3C0A5DF2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Bike(+) Master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CCC05-A0CC-59D6-7175-FD918549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3"/>
            <a:ext cx="10880157" cy="4464829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800" dirty="0" err="1"/>
              <a:t>MoveForwardPGH</a:t>
            </a:r>
            <a:r>
              <a:rPr lang="en-US" sz="2800" dirty="0"/>
              <a:t> (2020 – 2022) –</a:t>
            </a:r>
          </a:p>
          <a:p>
            <a:pPr marL="201168" lvl="1" indent="0">
              <a:buNone/>
            </a:pPr>
            <a:endParaRPr lang="en-US" sz="1100"/>
          </a:p>
          <a:p>
            <a:pPr lvl="1"/>
            <a:r>
              <a:rPr lang="en-US" sz="2000" dirty="0"/>
              <a:t> Collaboration between Department of Mobility and Infrastructure (DOMI), </a:t>
            </a:r>
            <a:r>
              <a:rPr lang="en-US" sz="2000" dirty="0" err="1"/>
              <a:t>BikePGH</a:t>
            </a:r>
            <a:r>
              <a:rPr lang="en-US" sz="2000" dirty="0"/>
              <a:t> and POGOH (formerly Healthy Ride).</a:t>
            </a:r>
          </a:p>
          <a:p>
            <a:pPr lvl="1"/>
            <a:endParaRPr lang="en-US" sz="1200"/>
          </a:p>
          <a:p>
            <a:pPr lvl="2"/>
            <a:r>
              <a:rPr lang="en-US" sz="1600" dirty="0" err="1"/>
              <a:t>BikePGH</a:t>
            </a:r>
            <a:r>
              <a:rPr lang="en-US" sz="1600" dirty="0"/>
              <a:t> – a non-profit organization working on behalf of the Pittsburgh community to make the city safe, accessible, and friendly to bicycle transportation.</a:t>
            </a:r>
          </a:p>
          <a:p>
            <a:pPr lvl="2"/>
            <a:endParaRPr lang="en-US"/>
          </a:p>
          <a:p>
            <a:pPr lvl="2"/>
            <a:r>
              <a:rPr lang="en-US" sz="1600" dirty="0"/>
              <a:t>After launching in 2015 with 50 stations, POGOH had over 500 bikes at 113 stations and over 66,000 active users in 2020.</a:t>
            </a:r>
          </a:p>
          <a:p>
            <a:pPr lvl="2"/>
            <a:endParaRPr lang="en-US" sz="1200"/>
          </a:p>
          <a:p>
            <a:pPr lvl="1"/>
            <a:r>
              <a:rPr lang="en-US" sz="2000" dirty="0"/>
              <a:t>Engaged the community throughout the process of installing new bike-friendly connections throughout Pittsburgh.</a:t>
            </a:r>
          </a:p>
          <a:p>
            <a:pPr lvl="2"/>
            <a:endParaRPr lang="en-US"/>
          </a:p>
        </p:txBody>
      </p:sp>
      <p:pic>
        <p:nvPicPr>
          <p:cNvPr id="4098" name="Picture 2" descr="Pittsburgh Mobility and Infrastructure | Pittsburgh PA">
            <a:extLst>
              <a:ext uri="{FF2B5EF4-FFF2-40B4-BE49-F238E27FC236}">
                <a16:creationId xmlns:a16="http://schemas.microsoft.com/office/drawing/2014/main" id="{A5ED8154-9A90-F5A5-E570-353E16D22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539" y="86139"/>
            <a:ext cx="1518824" cy="151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68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BIKE THE BURGH TOURS - Pittsburgh's historical bike tours">
            <a:extLst>
              <a:ext uri="{FF2B5EF4-FFF2-40B4-BE49-F238E27FC236}">
                <a16:creationId xmlns:a16="http://schemas.microsoft.com/office/drawing/2014/main" id="{F2BC2B54-9CAC-6519-D8FB-48A67ED0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49" y="79751"/>
            <a:ext cx="9421502" cy="62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AF816F-FF3C-BB72-6330-71C8D908B0FE}"/>
              </a:ext>
            </a:extLst>
          </p:cNvPr>
          <p:cNvSpPr txBox="1"/>
          <p:nvPr/>
        </p:nvSpPr>
        <p:spPr>
          <a:xfrm>
            <a:off x="2093301" y="6315524"/>
            <a:ext cx="8005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Is the City of Pittsburgh truly a Bike Friendly City?</a:t>
            </a:r>
          </a:p>
        </p:txBody>
      </p:sp>
    </p:spTree>
    <p:extLst>
      <p:ext uri="{BB962C8B-B14F-4D97-AF65-F5344CB8AC3E}">
        <p14:creationId xmlns:p14="http://schemas.microsoft.com/office/powerpoint/2010/main" val="5732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B18D-E512-72A1-1DE8-F2D94612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City of Pittsburgh truly a Bike Friendly City?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A3AFD-4979-EFB2-0793-C2C4AC8DE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4750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sz="2400" dirty="0"/>
              <a:t>Over the last couple of years, bike lanes have been built all throughout the city of Pittsburgh.</a:t>
            </a:r>
          </a:p>
          <a:p>
            <a:endParaRPr lang="en-US" sz="300"/>
          </a:p>
          <a:p>
            <a:pPr marL="383540" lvl="1"/>
            <a:r>
              <a:rPr lang="en-US" sz="2000" dirty="0"/>
              <a:t>POGOH has installed over 113 bike rental stations throughout the city.</a:t>
            </a:r>
            <a:endParaRPr lang="en-US" sz="2000">
              <a:cs typeface="Calibri"/>
            </a:endParaRPr>
          </a:p>
          <a:p>
            <a:pPr marL="383540" lvl="1"/>
            <a:endParaRPr lang="en-US" sz="1000">
              <a:cs typeface="Calibri" panose="020F0502020204030204"/>
            </a:endParaRPr>
          </a:p>
          <a:p>
            <a:pPr marL="383540" lvl="1"/>
            <a:r>
              <a:rPr lang="en-US" sz="2000" dirty="0"/>
              <a:t>Allows non-bike-owners to be able to use said bike lanes.</a:t>
            </a:r>
            <a:endParaRPr lang="en-US" sz="2000">
              <a:cs typeface="Calibri" panose="020F0502020204030204"/>
            </a:endParaRPr>
          </a:p>
          <a:p>
            <a:pPr marL="383540" lvl="1"/>
            <a:endParaRPr lang="en-US" sz="1000">
              <a:cs typeface="Calibri" panose="020F0502020204030204"/>
            </a:endParaRPr>
          </a:p>
          <a:p>
            <a:pPr marL="566420" lvl="2"/>
            <a:r>
              <a:rPr lang="en-US" sz="1600" dirty="0"/>
              <a:t>These two developments are part of the goal of increasing the Bike Friendliness of the city.</a:t>
            </a:r>
            <a:endParaRPr lang="en-US" sz="1600">
              <a:cs typeface="Calibri"/>
            </a:endParaRPr>
          </a:p>
          <a:p>
            <a:pPr marL="566420" lvl="2"/>
            <a:endParaRPr lang="en-US" sz="1000">
              <a:cs typeface="Calibri" panose="020F0502020204030204"/>
            </a:endParaRPr>
          </a:p>
          <a:p>
            <a:pPr marL="566420" lvl="2"/>
            <a:r>
              <a:rPr lang="en-US" sz="1600" dirty="0"/>
              <a:t>Introducing an alternative transportation method for commuters.</a:t>
            </a:r>
            <a:endParaRPr lang="en-US" sz="1600">
              <a:cs typeface="Calibri" panose="020F0502020204030204"/>
            </a:endParaRPr>
          </a:p>
          <a:p>
            <a:pPr marL="566420" lvl="2"/>
            <a:endParaRPr lang="en-US" sz="1000">
              <a:cs typeface="Calibri" panose="020F0502020204030204"/>
            </a:endParaRPr>
          </a:p>
          <a:p>
            <a:r>
              <a:rPr lang="en-US" sz="2200" dirty="0"/>
              <a:t>However:</a:t>
            </a:r>
          </a:p>
          <a:p>
            <a:endParaRPr lang="en-US" sz="300"/>
          </a:p>
          <a:p>
            <a:pPr marL="383540" lvl="1"/>
            <a:r>
              <a:rPr lang="en-US" b="1" i="1" dirty="0"/>
              <a:t>Does the use of bikes by the student /staff population of the University of Pittsburgh significantly impact the Bike Friendliness Rating of the city, compared to other users?</a:t>
            </a:r>
            <a:endParaRPr lang="en-US" b="1" i="1">
              <a:cs typeface="Calibri" panose="020F0502020204030204"/>
            </a:endParaRPr>
          </a:p>
          <a:p>
            <a:pPr marL="383540" lvl="1"/>
            <a:endParaRPr lang="en-US" sz="300">
              <a:cs typeface="Calibri" panose="020F0502020204030204"/>
            </a:endParaRPr>
          </a:p>
          <a:p>
            <a:pPr marL="383540" lvl="1"/>
            <a:r>
              <a:rPr lang="en-US" dirty="0"/>
              <a:t>In other words, does most of the bike usage come from the university, or from the general public?</a:t>
            </a:r>
            <a:endParaRPr lang="en-US" dirty="0">
              <a:cs typeface="Calibri"/>
            </a:endParaRPr>
          </a:p>
        </p:txBody>
      </p:sp>
      <p:pic>
        <p:nvPicPr>
          <p:cNvPr id="3074" name="Picture 2" descr="University of Pittsburgh - Wikipedia">
            <a:extLst>
              <a:ext uri="{FF2B5EF4-FFF2-40B4-BE49-F238E27FC236}">
                <a16:creationId xmlns:a16="http://schemas.microsoft.com/office/drawing/2014/main" id="{D560AC77-8F21-E0AF-F633-FA0CB59C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045" y="3188434"/>
            <a:ext cx="1749349" cy="174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4613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Retrospect</vt:lpstr>
      <vt:lpstr>Is the City of Pittsburgh Truly a Bike Friendly City?</vt:lpstr>
      <vt:lpstr>Table of Contents</vt:lpstr>
      <vt:lpstr>PowerPoint Presentation</vt:lpstr>
      <vt:lpstr>Bike(+) Master Plan</vt:lpstr>
      <vt:lpstr>Bike(+) Master Plan</vt:lpstr>
      <vt:lpstr>PowerPoint Presentation</vt:lpstr>
      <vt:lpstr>Bike(+) Master Plan</vt:lpstr>
      <vt:lpstr>PowerPoint Presentation</vt:lpstr>
      <vt:lpstr>Is the City of Pittsburgh truly a Bike Friendly City?</vt:lpstr>
      <vt:lpstr>PowerPoint Presentation</vt:lpstr>
      <vt:lpstr>POGOH – Data Cleaning Process</vt:lpstr>
      <vt:lpstr>PowerPoint Presentation</vt:lpstr>
      <vt:lpstr>POGOH – General Data Analysis</vt:lpstr>
      <vt:lpstr>POGOH – General Data Analysis</vt:lpstr>
      <vt:lpstr>POGOH – General Data Analysis</vt:lpstr>
      <vt:lpstr>POGOH – Ride Duration Analysis</vt:lpstr>
      <vt:lpstr>POGOH - Ride Duration Analysis</vt:lpstr>
      <vt:lpstr>POGOH - Ride Duration Analysis</vt:lpstr>
      <vt:lpstr>POGOH - Ride Duration Analysis</vt:lpstr>
      <vt:lpstr>POGOH - Ride Duration Analysis</vt:lpstr>
      <vt:lpstr>PowerPoint Presentation</vt:lpstr>
      <vt:lpstr>POGOH - Convenience of Current Bike Routes Analysis</vt:lpstr>
      <vt:lpstr>POGOH - Convenience of Current Bike Routes Analysis</vt:lpstr>
      <vt:lpstr>POGOH - Convenience of Current Bike Routes Analysis</vt:lpstr>
      <vt:lpstr>POGOH - Convenience of Current Bike Routes Analysis</vt:lpstr>
      <vt:lpstr>POGOH - Convenience of Current Bike Routes Analysis For bike construction reference   </vt:lpstr>
      <vt:lpstr>Analyzing Neighborhood Variability in Bicycle-Friendliness</vt:lpstr>
      <vt:lpstr>POGOH - Convenience of Current Bike Routes Analysis</vt:lpstr>
      <vt:lpstr>Analyzing Neighborhood Variability in Bicycle-Friendliness </vt:lpstr>
      <vt:lpstr>PowerPoint Presentation</vt:lpstr>
      <vt:lpstr>POGOH - Distances Between Stations Analysis</vt:lpstr>
      <vt:lpstr>POGOH - Distances Between Stations Analysis</vt:lpstr>
      <vt:lpstr>Is there an association between average distance to all other stations and usage?</vt:lpstr>
      <vt:lpstr>PowerPoint Presentation</vt:lpstr>
      <vt:lpstr>POGOH - Distances Between Stations Analysis</vt:lpstr>
      <vt:lpstr>POGOH - Distances Between Stations Analysis</vt:lpstr>
      <vt:lpstr>POGOH - Distances Between Stations Analysis</vt:lpstr>
      <vt:lpstr>POGOH - Distances Between Stations Analysis</vt:lpstr>
      <vt:lpstr>PowerPoint Presentation</vt:lpstr>
      <vt:lpstr>POGOH - University Body (Pitt) vs General Public Usage Analysis</vt:lpstr>
      <vt:lpstr>POGOH - University Body (Pitt) vs General Public Usage Analysis</vt:lpstr>
      <vt:lpstr>POGOH - University Body (Pitt) vs General Public Usage Analysis</vt:lpstr>
      <vt:lpstr>POGOH - University Body (Pitt) vs General Public Usage Analysis</vt:lpstr>
      <vt:lpstr>POGOH - University Body (Pitt) vs General Public Usage Analysis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 City of Pittsburgh Truly a Bike Friendly City?</dc:title>
  <dc:creator>Cervantes Rodriguez, Jorge L</dc:creator>
  <cp:revision>360</cp:revision>
  <dcterms:created xsi:type="dcterms:W3CDTF">2023-12-04T01:27:58Z</dcterms:created>
  <dcterms:modified xsi:type="dcterms:W3CDTF">2023-12-14T17:51:27Z</dcterms:modified>
</cp:coreProperties>
</file>